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handoutMasterIdLst>
    <p:handoutMasterId r:id="rId87"/>
  </p:handoutMasterIdLst>
  <p:sldIdLst>
    <p:sldId id="257" r:id="rId2"/>
    <p:sldId id="258" r:id="rId3"/>
    <p:sldId id="259" r:id="rId4"/>
    <p:sldId id="260" r:id="rId5"/>
    <p:sldId id="327" r:id="rId6"/>
    <p:sldId id="349" r:id="rId7"/>
    <p:sldId id="351" r:id="rId8"/>
    <p:sldId id="261" r:id="rId9"/>
    <p:sldId id="339" r:id="rId10"/>
    <p:sldId id="347" r:id="rId11"/>
    <p:sldId id="352" r:id="rId12"/>
    <p:sldId id="340" r:id="rId13"/>
    <p:sldId id="348" r:id="rId14"/>
    <p:sldId id="328" r:id="rId15"/>
    <p:sldId id="330" r:id="rId16"/>
    <p:sldId id="337" r:id="rId17"/>
    <p:sldId id="335" r:id="rId18"/>
    <p:sldId id="336" r:id="rId19"/>
    <p:sldId id="341" r:id="rId20"/>
    <p:sldId id="282" r:id="rId21"/>
    <p:sldId id="350" r:id="rId22"/>
    <p:sldId id="266" r:id="rId23"/>
    <p:sldId id="267" r:id="rId24"/>
    <p:sldId id="268" r:id="rId25"/>
    <p:sldId id="269" r:id="rId26"/>
    <p:sldId id="270" r:id="rId27"/>
    <p:sldId id="271" r:id="rId28"/>
    <p:sldId id="272" r:id="rId29"/>
    <p:sldId id="273" r:id="rId30"/>
    <p:sldId id="275" r:id="rId31"/>
    <p:sldId id="277" r:id="rId32"/>
    <p:sldId id="278" r:id="rId33"/>
    <p:sldId id="279" r:id="rId34"/>
    <p:sldId id="280" r:id="rId35"/>
    <p:sldId id="281"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46" r:id="rId59"/>
    <p:sldId id="306" r:id="rId60"/>
    <p:sldId id="307" r:id="rId61"/>
    <p:sldId id="308" r:id="rId62"/>
    <p:sldId id="309" r:id="rId63"/>
    <p:sldId id="310" r:id="rId64"/>
    <p:sldId id="311" r:id="rId65"/>
    <p:sldId id="312" r:id="rId66"/>
    <p:sldId id="342" r:id="rId67"/>
    <p:sldId id="343" r:id="rId68"/>
    <p:sldId id="344" r:id="rId69"/>
    <p:sldId id="345"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53"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1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8E6841-FF11-4C5D-9309-76C2BEB873CE}" type="datetimeFigureOut">
              <a:rPr lang="en-US" smtClean="0"/>
              <a:pPr/>
              <a:t>4/20/2017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947E91-2F4F-42F6-BBB4-4D338DDF45EB}" type="slidenum">
              <a:rPr lang="en-US" smtClean="0"/>
              <a:pPr/>
              <a:t>‹#›</a:t>
            </a:fld>
            <a:endParaRPr lang="en-US"/>
          </a:p>
        </p:txBody>
      </p:sp>
    </p:spTree>
    <p:extLst>
      <p:ext uri="{BB962C8B-B14F-4D97-AF65-F5344CB8AC3E}">
        <p14:creationId xmlns:p14="http://schemas.microsoft.com/office/powerpoint/2010/main" val="4286584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C25607-3F26-4E48-AE5B-48148ABE8EE9}" type="datetimeFigureOut">
              <a:rPr lang="en-US" smtClean="0"/>
              <a:pPr/>
              <a:t>4/20/2017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628E88-F505-4C37-A82E-93FBB7324A05}" type="slidenum">
              <a:rPr lang="en-US" smtClean="0"/>
              <a:pPr/>
              <a:t>‹#›</a:t>
            </a:fld>
            <a:endParaRPr lang="en-US"/>
          </a:p>
        </p:txBody>
      </p:sp>
    </p:spTree>
    <p:extLst>
      <p:ext uri="{BB962C8B-B14F-4D97-AF65-F5344CB8AC3E}">
        <p14:creationId xmlns:p14="http://schemas.microsoft.com/office/powerpoint/2010/main" val="380451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A47D39-69BB-4B52-9E2C-C19D0C81833C}" type="slidenum">
              <a:rPr lang="en-US" smtClean="0"/>
              <a:pPr/>
              <a:t>48</a:t>
            </a:fld>
            <a:endParaRPr lang="en-US"/>
          </a:p>
        </p:txBody>
      </p:sp>
    </p:spTree>
    <p:extLst>
      <p:ext uri="{BB962C8B-B14F-4D97-AF65-F5344CB8AC3E}">
        <p14:creationId xmlns:p14="http://schemas.microsoft.com/office/powerpoint/2010/main" val="86811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7D9B92-52E6-43AE-B5D5-350D3E54FA14}" type="slidenum">
              <a:rPr lang="en-US" smtClean="0"/>
              <a:pPr/>
              <a:t>73</a:t>
            </a:fld>
            <a:endParaRPr lang="en-US"/>
          </a:p>
        </p:txBody>
      </p:sp>
    </p:spTree>
    <p:extLst>
      <p:ext uri="{BB962C8B-B14F-4D97-AF65-F5344CB8AC3E}">
        <p14:creationId xmlns:p14="http://schemas.microsoft.com/office/powerpoint/2010/main" val="1554101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37C7C9E-8CEF-4C1E-A258-5A4AF8BA7C31}" type="datetimeFigureOut">
              <a:rPr lang="en-US" smtClean="0"/>
              <a:pPr/>
              <a:t>4/20/2017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8A4E663-3219-4D22-98D4-3C57A80B501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37C7C9E-8CEF-4C1E-A258-5A4AF8BA7C31}" type="datetimeFigureOut">
              <a:rPr lang="en-US" smtClean="0"/>
              <a:pPr/>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4E663-3219-4D22-98D4-3C57A80B501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37C7C9E-8CEF-4C1E-A258-5A4AF8BA7C31}" type="datetimeFigureOut">
              <a:rPr lang="en-US" smtClean="0"/>
              <a:pPr/>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4E663-3219-4D22-98D4-3C57A80B50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37C7C9E-8CEF-4C1E-A258-5A4AF8BA7C31}" type="datetimeFigureOut">
              <a:rPr lang="en-US" smtClean="0"/>
              <a:pPr/>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4E663-3219-4D22-98D4-3C57A80B50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37C7C9E-8CEF-4C1E-A258-5A4AF8BA7C31}" type="datetimeFigureOut">
              <a:rPr lang="en-US" smtClean="0"/>
              <a:pPr/>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4E663-3219-4D22-98D4-3C57A80B501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37C7C9E-8CEF-4C1E-A258-5A4AF8BA7C31}" type="datetimeFigureOut">
              <a:rPr lang="en-US" smtClean="0"/>
              <a:pPr/>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4E663-3219-4D22-98D4-3C57A80B501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37C7C9E-8CEF-4C1E-A258-5A4AF8BA7C31}" type="datetimeFigureOut">
              <a:rPr lang="en-US" smtClean="0"/>
              <a:pPr/>
              <a:t>4/20/2017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4E663-3219-4D22-98D4-3C57A80B501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37C7C9E-8CEF-4C1E-A258-5A4AF8BA7C31}" type="datetimeFigureOut">
              <a:rPr lang="en-US" smtClean="0"/>
              <a:pPr/>
              <a:t>4/20/2017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4E663-3219-4D22-98D4-3C57A80B501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7C9E-8CEF-4C1E-A258-5A4AF8BA7C31}" type="datetimeFigureOut">
              <a:rPr lang="en-US" smtClean="0"/>
              <a:pPr/>
              <a:t>4/20/2017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4E663-3219-4D22-98D4-3C57A80B501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37C7C9E-8CEF-4C1E-A258-5A4AF8BA7C31}" type="datetimeFigureOut">
              <a:rPr lang="en-US" smtClean="0"/>
              <a:pPr/>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4E663-3219-4D22-98D4-3C57A80B501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7C7C9E-8CEF-4C1E-A258-5A4AF8BA7C31}" type="datetimeFigureOut">
              <a:rPr lang="en-US" smtClean="0"/>
              <a:pPr/>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8A4E663-3219-4D22-98D4-3C57A80B501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37C7C9E-8CEF-4C1E-A258-5A4AF8BA7C31}" type="datetimeFigureOut">
              <a:rPr lang="en-US" smtClean="0"/>
              <a:pPr/>
              <a:t>4/20/2017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8A4E663-3219-4D22-98D4-3C57A80B501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news.yahoo.com/blogs/author/dylan-stableford/" TargetMode="External"/><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abc.net.au/news/image/407722-3x2-700x467.jpg"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Management Institute for National Development\Supervisory Management\bitmaps\page banner.jpg"/>
          <p:cNvPicPr>
            <a:picLocks noChangeAspect="1" noChangeArrowheads="1"/>
          </p:cNvPicPr>
          <p:nvPr/>
        </p:nvPicPr>
        <p:blipFill>
          <a:blip r:embed="rId2" cstate="print"/>
          <a:srcRect/>
          <a:stretch>
            <a:fillRect/>
          </a:stretch>
        </p:blipFill>
        <p:spPr bwMode="auto">
          <a:xfrm>
            <a:off x="304800" y="0"/>
            <a:ext cx="8496300" cy="1442696"/>
          </a:xfrm>
          <a:prstGeom prst="rect">
            <a:avLst/>
          </a:prstGeom>
          <a:noFill/>
          <a:ln w="9525">
            <a:noFill/>
            <a:miter lim="800000"/>
            <a:headEnd/>
            <a:tailEnd/>
          </a:ln>
        </p:spPr>
      </p:pic>
      <p:sp>
        <p:nvSpPr>
          <p:cNvPr id="4" name="Title 3"/>
          <p:cNvSpPr>
            <a:spLocks noGrp="1"/>
          </p:cNvSpPr>
          <p:nvPr>
            <p:ph type="title"/>
          </p:nvPr>
        </p:nvSpPr>
        <p:spPr>
          <a:xfrm>
            <a:off x="1600200" y="4343400"/>
            <a:ext cx="6400800" cy="1066800"/>
          </a:xfrm>
        </p:spPr>
        <p:txBody>
          <a:bodyPr>
            <a:normAutofit/>
          </a:bodyPr>
          <a:lstStyle/>
          <a:p>
            <a:pPr algn="ctr"/>
            <a:r>
              <a:rPr lang="en-US" sz="2400" dirty="0" smtClean="0">
                <a:solidFill>
                  <a:schemeClr val="tx1"/>
                </a:solidFill>
                <a:effectLst/>
              </a:rPr>
              <a:t>Prepared by</a:t>
            </a:r>
            <a:br>
              <a:rPr lang="en-US" sz="2400" dirty="0" smtClean="0">
                <a:solidFill>
                  <a:schemeClr val="tx1"/>
                </a:solidFill>
                <a:effectLst/>
              </a:rPr>
            </a:br>
            <a:r>
              <a:rPr lang="en-US" sz="2400" dirty="0" err="1" smtClean="0">
                <a:solidFill>
                  <a:schemeClr val="tx1"/>
                </a:solidFill>
                <a:effectLst/>
              </a:rPr>
              <a:t>Adonna</a:t>
            </a:r>
            <a:r>
              <a:rPr lang="en-US" sz="2400" dirty="0" smtClean="0">
                <a:solidFill>
                  <a:schemeClr val="tx1"/>
                </a:solidFill>
                <a:effectLst/>
              </a:rPr>
              <a:t> </a:t>
            </a:r>
            <a:r>
              <a:rPr lang="en-US" sz="2400" dirty="0" err="1" smtClean="0">
                <a:solidFill>
                  <a:schemeClr val="tx1"/>
                </a:solidFill>
                <a:effectLst/>
              </a:rPr>
              <a:t>Jardine-Comrie</a:t>
            </a:r>
            <a:r>
              <a:rPr lang="en-US" sz="2400" dirty="0" smtClean="0">
                <a:solidFill>
                  <a:schemeClr val="tx1"/>
                </a:solidFill>
                <a:effectLst/>
              </a:rPr>
              <a:t>, PhD</a:t>
            </a:r>
            <a:endParaRPr lang="en-US" sz="2400" dirty="0">
              <a:solidFill>
                <a:schemeClr val="tx1"/>
              </a:solidFill>
              <a:effectLst/>
            </a:endParaRPr>
          </a:p>
        </p:txBody>
      </p:sp>
      <p:sp>
        <p:nvSpPr>
          <p:cNvPr id="6" name="Text Placeholder 5"/>
          <p:cNvSpPr>
            <a:spLocks noGrp="1"/>
          </p:cNvSpPr>
          <p:nvPr>
            <p:ph type="body" idx="1"/>
          </p:nvPr>
        </p:nvSpPr>
        <p:spPr>
          <a:xfrm>
            <a:off x="1371600" y="2819400"/>
            <a:ext cx="6400800" cy="1509712"/>
          </a:xfrm>
        </p:spPr>
        <p:txBody>
          <a:bodyPr>
            <a:normAutofit/>
          </a:bodyPr>
          <a:lstStyle/>
          <a:p>
            <a:pPr algn="ctr"/>
            <a:r>
              <a:rPr lang="en-US" sz="4000" dirty="0" smtClean="0">
                <a:latin typeface="Calibri" pitchFamily="34" charset="0"/>
              </a:rPr>
              <a:t>"</a:t>
            </a:r>
            <a:r>
              <a:rPr lang="en-US" sz="4000" b="1" dirty="0" smtClean="0">
                <a:latin typeface="Calibri" pitchFamily="34" charset="0"/>
              </a:rPr>
              <a:t>Environmental Stewardship for Line Supervisors</a:t>
            </a:r>
            <a:r>
              <a:rPr lang="en-US" sz="4000" dirty="0" smtClean="0">
                <a:latin typeface="Calibri" pitchFamily="34" charset="0"/>
              </a:rPr>
              <a:t>"</a:t>
            </a:r>
            <a:endParaRPr lang="en-US" sz="4000"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l.yimg.com/bt/api/res/1.2/Oodi.Oau2c0YuOck9917kQ--/YXBwaWQ9eW5ld3M7cT04NTt3PTYzMA--/http:/media.zenfs.com/en/blogs/thelookout/air-pollution-china.jpg"/>
          <p:cNvPicPr/>
          <p:nvPr/>
        </p:nvPicPr>
        <p:blipFill>
          <a:blip r:embed="rId2" cstate="print"/>
          <a:srcRect/>
          <a:stretch>
            <a:fillRect/>
          </a:stretch>
        </p:blipFill>
        <p:spPr bwMode="auto">
          <a:xfrm>
            <a:off x="4114800" y="1371600"/>
            <a:ext cx="4800600" cy="4572000"/>
          </a:xfrm>
          <a:prstGeom prst="rect">
            <a:avLst/>
          </a:prstGeom>
          <a:noFill/>
          <a:ln w="9525">
            <a:noFill/>
            <a:miter lim="800000"/>
            <a:headEnd/>
            <a:tailEnd/>
          </a:ln>
        </p:spPr>
      </p:pic>
      <p:sp>
        <p:nvSpPr>
          <p:cNvPr id="3" name="Title 2"/>
          <p:cNvSpPr>
            <a:spLocks noGrp="1"/>
          </p:cNvSpPr>
          <p:nvPr>
            <p:ph type="title"/>
          </p:nvPr>
        </p:nvSpPr>
        <p:spPr>
          <a:xfrm>
            <a:off x="457200" y="304800"/>
            <a:ext cx="2743200" cy="1162050"/>
          </a:xfrm>
        </p:spPr>
        <p:txBody>
          <a:bodyPr/>
          <a:lstStyle/>
          <a:p>
            <a:pPr algn="ctr"/>
            <a:r>
              <a:rPr lang="en-US" dirty="0" smtClean="0"/>
              <a:t>“</a:t>
            </a:r>
            <a:r>
              <a:rPr lang="en-US" dirty="0" err="1" smtClean="0"/>
              <a:t>Airpocalypse</a:t>
            </a:r>
            <a:r>
              <a:rPr lang="en-US" dirty="0" smtClean="0"/>
              <a:t>”</a:t>
            </a:r>
            <a:br>
              <a:rPr lang="en-US" dirty="0" smtClean="0"/>
            </a:br>
            <a:endParaRPr lang="en-US" dirty="0"/>
          </a:p>
        </p:txBody>
      </p:sp>
      <p:sp>
        <p:nvSpPr>
          <p:cNvPr id="5" name="Text Placeholder 4"/>
          <p:cNvSpPr>
            <a:spLocks noGrp="1"/>
          </p:cNvSpPr>
          <p:nvPr>
            <p:ph type="body" idx="2"/>
          </p:nvPr>
        </p:nvSpPr>
        <p:spPr>
          <a:xfrm>
            <a:off x="228600" y="1219200"/>
            <a:ext cx="3657600" cy="5334000"/>
          </a:xfrm>
        </p:spPr>
        <p:txBody>
          <a:bodyPr>
            <a:normAutofit/>
          </a:bodyPr>
          <a:lstStyle/>
          <a:p>
            <a:pPr algn="just"/>
            <a:r>
              <a:rPr lang="en-US" sz="1600" dirty="0" smtClean="0"/>
              <a:t>A 2007 report entitled “Cost of Pollution in China” discussed premature deaths and the report’s authors concluded that </a:t>
            </a:r>
            <a:r>
              <a:rPr lang="en-US" sz="1600" b="1" dirty="0" smtClean="0"/>
              <a:t>350,000 to 400,000 people die prematurely in China each year because of outdoor air pollution.</a:t>
            </a:r>
          </a:p>
          <a:p>
            <a:pPr algn="just"/>
            <a:endParaRPr lang="en-US" sz="1600" dirty="0" smtClean="0"/>
          </a:p>
          <a:p>
            <a:pPr algn="just"/>
            <a:r>
              <a:rPr lang="en-US" sz="1600" dirty="0" smtClean="0"/>
              <a:t>The problem, of course, is not limited to China. </a:t>
            </a:r>
            <a:r>
              <a:rPr lang="en-US" sz="1600" b="1" dirty="0" smtClean="0"/>
              <a:t>In India, 620,000 deaths were blamed on outdoor air pollution in 2010</a:t>
            </a:r>
            <a:r>
              <a:rPr lang="en-US" sz="1600" dirty="0" smtClean="0"/>
              <a:t>, according to the study. </a:t>
            </a:r>
          </a:p>
          <a:p>
            <a:pPr algn="just"/>
            <a:endParaRPr lang="en-US" sz="1600" dirty="0" smtClean="0"/>
          </a:p>
          <a:p>
            <a:pPr algn="just"/>
            <a:r>
              <a:rPr lang="en-US" sz="1600" dirty="0" smtClean="0"/>
              <a:t>By </a:t>
            </a:r>
            <a:r>
              <a:rPr lang="en-US" sz="1600" b="1" dirty="0" smtClean="0"/>
              <a:t>2050</a:t>
            </a:r>
            <a:r>
              <a:rPr lang="en-US" sz="1600" dirty="0" smtClean="0"/>
              <a:t>, the number of premature deaths from exposure to particulate matter is projected to more than double reaching </a:t>
            </a:r>
            <a:r>
              <a:rPr lang="en-US" sz="1600" b="1" dirty="0" smtClean="0"/>
              <a:t>3.6 million a year globally,</a:t>
            </a:r>
            <a:r>
              <a:rPr lang="en-US" sz="1600" dirty="0" smtClean="0"/>
              <a:t> with most deaths occurring in China and India.</a:t>
            </a:r>
          </a:p>
          <a:p>
            <a:pPr algn="just"/>
            <a:r>
              <a:rPr lang="en-US" sz="1600" dirty="0" smtClean="0"/>
              <a:t>Adapted Article authored by </a:t>
            </a:r>
            <a:r>
              <a:rPr lang="en-US" sz="1600" dirty="0" smtClean="0">
                <a:hlinkClick r:id="rId3"/>
              </a:rPr>
              <a:t>Dylan   </a:t>
            </a:r>
            <a:r>
              <a:rPr lang="en-US" sz="1600" dirty="0" err="1" smtClean="0">
                <a:hlinkClick r:id="rId3"/>
              </a:rPr>
              <a:t>Stableford</a:t>
            </a:r>
            <a:r>
              <a:rPr lang="en-US" sz="1600" dirty="0" smtClean="0">
                <a:hlinkClick r:id="rId3"/>
              </a:rPr>
              <a:t>,   Yahoo! News</a:t>
            </a:r>
            <a:r>
              <a:rPr lang="en-US" sz="1600" dirty="0" smtClean="0"/>
              <a:t> 2013</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vy-duty face masks are now frequently seen on Beijing’s streets."/>
          <p:cNvPicPr>
            <a:picLocks noChangeAspect="1" noChangeArrowheads="1"/>
          </p:cNvPicPr>
          <p:nvPr/>
        </p:nvPicPr>
        <p:blipFill>
          <a:blip r:embed="rId2" cstate="print"/>
          <a:srcRect/>
          <a:stretch>
            <a:fillRect/>
          </a:stretch>
        </p:blipFill>
        <p:spPr bwMode="auto">
          <a:xfrm>
            <a:off x="0" y="0"/>
            <a:ext cx="5905500" cy="3543300"/>
          </a:xfrm>
          <a:prstGeom prst="rect">
            <a:avLst/>
          </a:prstGeom>
          <a:noFill/>
        </p:spPr>
      </p:pic>
      <p:pic>
        <p:nvPicPr>
          <p:cNvPr id="1028" name="Picture 4" descr="British artist Matt Hope has designed a ‘breathing bicycle’ which filters air as you pedal, then feeds it into your mask."/>
          <p:cNvPicPr>
            <a:picLocks noChangeAspect="1" noChangeArrowheads="1"/>
          </p:cNvPicPr>
          <p:nvPr/>
        </p:nvPicPr>
        <p:blipFill>
          <a:blip r:embed="rId3" cstate="print"/>
          <a:srcRect/>
          <a:stretch>
            <a:fillRect/>
          </a:stretch>
        </p:blipFill>
        <p:spPr bwMode="auto">
          <a:xfrm>
            <a:off x="0" y="3314700"/>
            <a:ext cx="5905500" cy="3543300"/>
          </a:xfrm>
          <a:prstGeom prst="rect">
            <a:avLst/>
          </a:prstGeom>
          <a:noFill/>
        </p:spPr>
      </p:pic>
      <p:sp>
        <p:nvSpPr>
          <p:cNvPr id="7" name="Rectangle 6"/>
          <p:cNvSpPr/>
          <p:nvPr/>
        </p:nvSpPr>
        <p:spPr>
          <a:xfrm>
            <a:off x="5943600" y="1143000"/>
            <a:ext cx="3200400" cy="1200329"/>
          </a:xfrm>
          <a:prstGeom prst="rect">
            <a:avLst/>
          </a:prstGeom>
        </p:spPr>
        <p:txBody>
          <a:bodyPr wrap="square">
            <a:spAutoFit/>
          </a:bodyPr>
          <a:lstStyle/>
          <a:p>
            <a:r>
              <a:rPr lang="en-US" dirty="0" smtClean="0"/>
              <a:t>Heavy-duty face masks are now frequently seen on Beijing’s streets. Photograph: </a:t>
            </a:r>
            <a:r>
              <a:rPr lang="en-US" dirty="0" err="1" smtClean="0"/>
              <a:t>Imaginechina</a:t>
            </a:r>
            <a:r>
              <a:rPr lang="en-US" dirty="0" smtClean="0"/>
              <a:t>/Corbis </a:t>
            </a:r>
            <a:endParaRPr lang="en-US" dirty="0"/>
          </a:p>
        </p:txBody>
      </p:sp>
      <p:sp>
        <p:nvSpPr>
          <p:cNvPr id="8" name="Rectangle 7"/>
          <p:cNvSpPr/>
          <p:nvPr/>
        </p:nvSpPr>
        <p:spPr>
          <a:xfrm>
            <a:off x="5943600" y="4495800"/>
            <a:ext cx="3200400" cy="1754326"/>
          </a:xfrm>
          <a:prstGeom prst="rect">
            <a:avLst/>
          </a:prstGeom>
        </p:spPr>
        <p:txBody>
          <a:bodyPr wrap="square">
            <a:spAutoFit/>
          </a:bodyPr>
          <a:lstStyle/>
          <a:p>
            <a:r>
              <a:rPr lang="en-US" dirty="0" smtClean="0"/>
              <a:t>British artist Matt Hope has designed a ‘breathing bicycle’ which filters air as you pedal, then feeds it into your mask. Photograph: </a:t>
            </a:r>
            <a:r>
              <a:rPr lang="en-US" dirty="0" err="1" smtClean="0"/>
              <a:t>Petar</a:t>
            </a:r>
            <a:r>
              <a:rPr lang="en-US" dirty="0" smtClean="0"/>
              <a:t> </a:t>
            </a:r>
            <a:r>
              <a:rPr lang="en-US" dirty="0" err="1" smtClean="0"/>
              <a:t>Kujundzic</a:t>
            </a:r>
            <a:r>
              <a:rPr lang="en-US" dirty="0" smtClean="0"/>
              <a:t>/Reuters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a:stretch>
            <a:fillRect/>
          </a:stretch>
        </p:blipFill>
        <p:spPr bwMode="auto">
          <a:xfrm>
            <a:off x="0" y="0"/>
            <a:ext cx="9199087" cy="6629400"/>
          </a:xfrm>
          <a:prstGeom prst="rect">
            <a:avLst/>
          </a:prstGeom>
          <a:noFill/>
          <a:ln w="9525">
            <a:noFill/>
            <a:miter lim="800000"/>
            <a:headEnd/>
            <a:tailEnd/>
          </a:ln>
        </p:spPr>
      </p:pic>
      <p:sp>
        <p:nvSpPr>
          <p:cNvPr id="27650" name="Rectangle 3"/>
          <p:cNvSpPr>
            <a:spLocks noChangeArrowheads="1"/>
          </p:cNvSpPr>
          <p:nvPr/>
        </p:nvSpPr>
        <p:spPr bwMode="auto">
          <a:xfrm>
            <a:off x="1833563" y="1371600"/>
            <a:ext cx="9144000" cy="0"/>
          </a:xfrm>
          <a:prstGeom prst="rect">
            <a:avLst/>
          </a:prstGeom>
          <a:noFill/>
          <a:ln w="9525">
            <a:noFill/>
            <a:miter lim="800000"/>
            <a:headEnd/>
            <a:tailEnd/>
          </a:ln>
        </p:spPr>
        <p:txBody>
          <a:bodyPr>
            <a:spAutoFit/>
          </a:bodyPr>
          <a:lstStyle/>
          <a:p>
            <a:endParaRPr lang="en-GB"/>
          </a:p>
        </p:txBody>
      </p:sp>
      <p:sp>
        <p:nvSpPr>
          <p:cNvPr id="4" name="Rectangle 2"/>
          <p:cNvSpPr txBox="1">
            <a:spLocks noChangeArrowheads="1"/>
          </p:cNvSpPr>
          <p:nvPr/>
        </p:nvSpPr>
        <p:spPr>
          <a:xfrm>
            <a:off x="609600" y="381000"/>
            <a:ext cx="7772400" cy="1143000"/>
          </a:xfrm>
          <a:prstGeom prst="rect">
            <a:avLst/>
          </a:prstGeom>
        </p:spPr>
        <p:txBody>
          <a:bodyPr/>
          <a:lstStyle/>
          <a:p>
            <a:pPr algn="ctr">
              <a:defRPr/>
            </a:pPr>
            <a:r>
              <a:rPr lang="en-US" sz="3400" b="1" kern="0" dirty="0">
                <a:solidFill>
                  <a:schemeClr val="tx2"/>
                </a:solidFill>
                <a:latin typeface="+mj-lt"/>
                <a:ea typeface="+mj-ea"/>
                <a:cs typeface="+mj-cs"/>
              </a:rPr>
              <a:t>What is the issue here?</a:t>
            </a:r>
          </a:p>
        </p:txBody>
      </p:sp>
      <p:sp>
        <p:nvSpPr>
          <p:cNvPr id="6" name="Rectangle 1"/>
          <p:cNvSpPr>
            <a:spLocks noChangeArrowheads="1"/>
          </p:cNvSpPr>
          <p:nvPr/>
        </p:nvSpPr>
        <p:spPr bwMode="auto">
          <a:xfrm>
            <a:off x="0" y="6596062"/>
            <a:ext cx="4721225" cy="261938"/>
          </a:xfrm>
          <a:prstGeom prst="rect">
            <a:avLst/>
          </a:prstGeom>
          <a:noFill/>
          <a:ln w="9525">
            <a:noFill/>
            <a:miter lim="800000"/>
            <a:headEnd/>
            <a:tailEnd/>
          </a:ln>
        </p:spPr>
        <p:txBody>
          <a:bodyPr>
            <a:spAutoFit/>
          </a:bodyPr>
          <a:lstStyle/>
          <a:p>
            <a:r>
              <a:rPr lang="en-JM" sz="1100" dirty="0">
                <a:latin typeface="Arial" charset="0"/>
                <a:cs typeface="Arial" charset="0"/>
              </a:rPr>
              <a:t>http://shipbright.files.wordpress.com/2010/02/ganges-pollution.jpg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batross death by garbage.jpg"/>
          <p:cNvPicPr>
            <a:picLocks noChangeAspect="1"/>
          </p:cNvPicPr>
          <p:nvPr/>
        </p:nvPicPr>
        <p:blipFill>
          <a:blip r:embed="rId2" cstate="print"/>
          <a:stretch>
            <a:fillRect/>
          </a:stretch>
        </p:blipFill>
        <p:spPr>
          <a:xfrm>
            <a:off x="72866" y="0"/>
            <a:ext cx="8998268" cy="6858000"/>
          </a:xfrm>
          <a:prstGeom prst="rect">
            <a:avLst/>
          </a:prstGeom>
        </p:spPr>
      </p:pic>
      <p:sp>
        <p:nvSpPr>
          <p:cNvPr id="3" name="Rectangle 1"/>
          <p:cNvSpPr>
            <a:spLocks noChangeArrowheads="1"/>
          </p:cNvSpPr>
          <p:nvPr/>
        </p:nvSpPr>
        <p:spPr bwMode="auto">
          <a:xfrm>
            <a:off x="152400" y="6427787"/>
            <a:ext cx="5791200" cy="261610"/>
          </a:xfrm>
          <a:prstGeom prst="rect">
            <a:avLst/>
          </a:prstGeom>
          <a:noFill/>
          <a:ln w="9525">
            <a:noFill/>
            <a:miter lim="800000"/>
            <a:headEnd/>
            <a:tailEnd/>
          </a:ln>
        </p:spPr>
        <p:txBody>
          <a:bodyPr wrap="square">
            <a:spAutoFit/>
          </a:bodyPr>
          <a:lstStyle/>
          <a:p>
            <a:r>
              <a:rPr lang="en-JM" sz="1100" dirty="0">
                <a:solidFill>
                  <a:schemeClr val="bg1"/>
                </a:solidFill>
                <a:latin typeface="Arial" charset="0"/>
                <a:cs typeface="Arial" charset="0"/>
              </a:rPr>
              <a:t>http://site.bobowrap.com/blog/wp-content/uploads/2010/04/bird-plastic.jpg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r="11047"/>
          <a:stretch>
            <a:fillRect/>
          </a:stretch>
        </p:blipFill>
        <p:spPr bwMode="auto">
          <a:xfrm>
            <a:off x="0" y="0"/>
            <a:ext cx="9144000" cy="6858000"/>
          </a:xfrm>
          <a:prstGeom prst="rect">
            <a:avLst/>
          </a:prstGeom>
          <a:noFill/>
          <a:ln w="9525">
            <a:noFill/>
            <a:miter lim="800000"/>
            <a:headEnd/>
            <a:tailEnd/>
          </a:ln>
        </p:spPr>
      </p:pic>
      <p:sp>
        <p:nvSpPr>
          <p:cNvPr id="4" name="Rectangle 1"/>
          <p:cNvSpPr>
            <a:spLocks noChangeArrowheads="1"/>
          </p:cNvSpPr>
          <p:nvPr/>
        </p:nvSpPr>
        <p:spPr bwMode="auto">
          <a:xfrm>
            <a:off x="0" y="6518275"/>
            <a:ext cx="8382000" cy="261938"/>
          </a:xfrm>
          <a:prstGeom prst="rect">
            <a:avLst/>
          </a:prstGeom>
          <a:noFill/>
          <a:ln w="9525">
            <a:noFill/>
            <a:miter lim="800000"/>
            <a:headEnd/>
            <a:tailEnd/>
          </a:ln>
        </p:spPr>
        <p:txBody>
          <a:bodyPr>
            <a:spAutoFit/>
          </a:bodyPr>
          <a:lstStyle/>
          <a:p>
            <a:r>
              <a:rPr lang="en-JM" sz="1100" dirty="0">
                <a:solidFill>
                  <a:schemeClr val="bg1"/>
                </a:solidFill>
                <a:latin typeface="Arial" charset="0"/>
                <a:cs typeface="Arial" charset="0"/>
                <a:hlinkClick r:id="rId3"/>
              </a:rPr>
              <a:t>http://</a:t>
            </a:r>
            <a:r>
              <a:rPr lang="en-JM" sz="1100" dirty="0" smtClean="0">
                <a:solidFill>
                  <a:schemeClr val="bg1"/>
                </a:solidFill>
                <a:latin typeface="Arial" charset="0"/>
                <a:cs typeface="Arial" charset="0"/>
                <a:hlinkClick r:id="rId3"/>
              </a:rPr>
              <a:t>www.abc.net.au/news/image/407722-3x2-700x467.jpg</a:t>
            </a:r>
            <a:r>
              <a:rPr lang="en-JM" sz="1100" dirty="0" smtClean="0">
                <a:solidFill>
                  <a:schemeClr val="bg1"/>
                </a:solidFill>
                <a:latin typeface="Arial" charset="0"/>
                <a:cs typeface="Arial" charset="0"/>
              </a:rPr>
              <a:t>   April 20, 2010</a:t>
            </a:r>
            <a:endParaRPr lang="en-JM" sz="1100" dirty="0">
              <a:solidFill>
                <a:schemeClr val="bg1"/>
              </a:solidFill>
              <a:latin typeface="Arial" charset="0"/>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4.bp.blogspot.com/_I1E6cQYxhtI/S__qgcshHzI/AAAAAAAAAAU/pZ9qMYottbk/s1600/oil-bird.jpg"/>
          <p:cNvPicPr>
            <a:picLocks noChangeAspect="1" noChangeArrowheads="1"/>
          </p:cNvPicPr>
          <p:nvPr/>
        </p:nvPicPr>
        <p:blipFill>
          <a:blip r:embed="rId2" cstate="print"/>
          <a:srcRect/>
          <a:stretch>
            <a:fillRect/>
          </a:stretch>
        </p:blipFill>
        <p:spPr bwMode="auto">
          <a:xfrm>
            <a:off x="-1233488" y="0"/>
            <a:ext cx="10431463" cy="70866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greeningforward.org/photos/Environmental-Disaster/deforestati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US" sz="2800" b="1" dirty="0" smtClean="0">
                <a:latin typeface="Calibri" pitchFamily="34" charset="0"/>
              </a:rPr>
              <a:t>The use of other consumer products</a:t>
            </a:r>
          </a:p>
          <a:p>
            <a:pPr lvl="1"/>
            <a:r>
              <a:rPr lang="en-US" sz="2800" dirty="0" smtClean="0">
                <a:latin typeface="Calibri" pitchFamily="34" charset="0"/>
              </a:rPr>
              <a:t>One of the biggest culprits in ocean pollution is phosphates, common in laundry detergents and some cleaning products. The average consumer nationwide uses about 30 pounds of laundry detergent a year.</a:t>
            </a:r>
          </a:p>
          <a:p>
            <a:r>
              <a:rPr lang="en-US" sz="2800" b="1" dirty="0" smtClean="0">
                <a:latin typeface="Calibri" pitchFamily="34" charset="0"/>
              </a:rPr>
              <a:t>Disposal of liquid waste </a:t>
            </a:r>
          </a:p>
          <a:p>
            <a:pPr lvl="1"/>
            <a:r>
              <a:rPr lang="en-US" sz="2800" dirty="0" smtClean="0">
                <a:latin typeface="Calibri" pitchFamily="34" charset="0"/>
              </a:rPr>
              <a:t>The oil from just one oil change for your car is enough to contaminate one million gallons of fresh water (U.S. Environmental Protection Agency, 2003)</a:t>
            </a:r>
          </a:p>
          <a:p>
            <a:pPr lvl="1">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04800"/>
            <a:ext cx="8229600" cy="6019800"/>
          </a:xfrm>
        </p:spPr>
        <p:txBody>
          <a:bodyPr>
            <a:normAutofit fontScale="92500" lnSpcReduction="20000"/>
          </a:bodyPr>
          <a:lstStyle/>
          <a:p>
            <a:r>
              <a:rPr lang="en-US" sz="2800" b="1" dirty="0" smtClean="0">
                <a:latin typeface="+mj-lt"/>
              </a:rPr>
              <a:t>Paper use</a:t>
            </a:r>
          </a:p>
          <a:p>
            <a:pPr lvl="1"/>
            <a:r>
              <a:rPr lang="en-US" sz="2800" dirty="0" smtClean="0">
                <a:latin typeface="+mj-lt"/>
              </a:rPr>
              <a:t>It takes 17 trees to make one ton (1000 kg) of paper.</a:t>
            </a:r>
          </a:p>
          <a:p>
            <a:pPr lvl="1"/>
            <a:r>
              <a:rPr lang="en-US" sz="2800" dirty="0" smtClean="0">
                <a:latin typeface="+mj-lt"/>
              </a:rPr>
              <a:t>In 1996 the average worldwide annual paper consumption is 48 kg per person (almost 1 tree [.81] per person per year). </a:t>
            </a:r>
          </a:p>
          <a:p>
            <a:pPr lvl="1"/>
            <a:r>
              <a:rPr lang="en-US" sz="2800" dirty="0" smtClean="0">
                <a:latin typeface="+mj-lt"/>
              </a:rPr>
              <a:t>Paper consumption per person was estimated to double by 2010 (Food and Agriculture Organization of the United Nations, 1997).</a:t>
            </a:r>
          </a:p>
          <a:p>
            <a:pPr lvl="1"/>
            <a:r>
              <a:rPr lang="en-US" sz="2800" dirty="0" smtClean="0">
                <a:latin typeface="+mj-lt"/>
              </a:rPr>
              <a:t>Paper manufacturing is the largest industrial user of water per pound of finished product. To produce 1 kg of paper approximately 324 </a:t>
            </a:r>
            <a:r>
              <a:rPr lang="en-US" sz="2800" dirty="0" err="1" smtClean="0">
                <a:latin typeface="+mj-lt"/>
              </a:rPr>
              <a:t>litres</a:t>
            </a:r>
            <a:r>
              <a:rPr lang="en-US" sz="2800" dirty="0" smtClean="0">
                <a:latin typeface="+mj-lt"/>
              </a:rPr>
              <a:t> of water is required.</a:t>
            </a:r>
          </a:p>
          <a:p>
            <a:pPr lvl="1"/>
            <a:r>
              <a:rPr lang="en-US" sz="2800" dirty="0" smtClean="0">
                <a:latin typeface="+mj-lt"/>
              </a:rPr>
              <a:t>Dioxin is a by product of paper bleaching using elemental chlorine.</a:t>
            </a:r>
          </a:p>
          <a:p>
            <a:pPr lvl="1"/>
            <a:r>
              <a:rPr lang="en-US" sz="2800" dirty="0" smtClean="0">
                <a:latin typeface="+mj-lt"/>
              </a:rPr>
              <a:t>10,000 trees are cut down annually in China to make holiday cards.</a:t>
            </a:r>
          </a:p>
          <a:p>
            <a:pPr>
              <a:buNone/>
            </a:pPr>
            <a:r>
              <a:rPr lang="en-US" sz="800" dirty="0" smtClean="0">
                <a:latin typeface="+mj-lt"/>
              </a:rPr>
              <a:t>	               Source: Xinhua News Agency</a:t>
            </a:r>
            <a:endParaRPr lang="en-US" sz="8800" dirty="0" smtClean="0">
              <a:latin typeface="+mj-lt"/>
            </a:endParaRPr>
          </a:p>
          <a:p>
            <a:pPr lvl="1"/>
            <a:endParaRPr lang="en-US" sz="2800" dirty="0" smtClean="0">
              <a:latin typeface="+mj-lt"/>
            </a:endParaRPr>
          </a:p>
          <a:p>
            <a:pPr lvl="1">
              <a:buNone/>
            </a:pPr>
            <a:endParaRPr lang="en-US" dirty="0" smtClean="0">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172200"/>
          </a:xfrm>
        </p:spPr>
        <p:txBody>
          <a:bodyPr>
            <a:noAutofit/>
          </a:bodyPr>
          <a:lstStyle/>
          <a:p>
            <a:pPr algn="just"/>
            <a:endParaRPr lang="en-US" dirty="0" smtClean="0">
              <a:latin typeface="+mj-lt"/>
            </a:endParaRPr>
          </a:p>
          <a:p>
            <a:pPr algn="just"/>
            <a:r>
              <a:rPr lang="en-US" dirty="0" smtClean="0">
                <a:latin typeface="+mj-lt"/>
              </a:rPr>
              <a:t>Dioxin </a:t>
            </a:r>
            <a:r>
              <a:rPr lang="en-US" dirty="0">
                <a:latin typeface="+mj-lt"/>
              </a:rPr>
              <a:t>is a carcinogen but exposure has been linked to birth defects, inability to maintain pregnancy, decreased fertility, reduced sperm counts, endometriosis, diabetes, learning disabilities, immune system suppression, lung problems, skin disorders, lowered testosterone levels and much more. </a:t>
            </a:r>
            <a:endParaRPr lang="en-US" dirty="0" smtClean="0">
              <a:latin typeface="+mj-lt"/>
            </a:endParaRPr>
          </a:p>
          <a:p>
            <a:pPr algn="just">
              <a:buNone/>
            </a:pPr>
            <a:endParaRPr lang="en-US" dirty="0" smtClean="0">
              <a:latin typeface="+mj-lt"/>
            </a:endParaRPr>
          </a:p>
          <a:p>
            <a:pPr algn="just"/>
            <a:r>
              <a:rPr lang="en-US" dirty="0" smtClean="0">
                <a:latin typeface="+mj-lt"/>
              </a:rPr>
              <a:t>The </a:t>
            </a:r>
            <a:r>
              <a:rPr lang="en-US" dirty="0">
                <a:latin typeface="+mj-lt"/>
              </a:rPr>
              <a:t>major sources of dioxin are in our diet. Since dioxin is fat-soluble, it </a:t>
            </a:r>
            <a:r>
              <a:rPr lang="en-US" dirty="0" smtClean="0">
                <a:latin typeface="+mj-lt"/>
              </a:rPr>
              <a:t>bioaccumulates, </a:t>
            </a:r>
            <a:r>
              <a:rPr lang="en-US" dirty="0">
                <a:latin typeface="+mj-lt"/>
              </a:rPr>
              <a:t>climbing up the food chain</a:t>
            </a:r>
            <a:r>
              <a:rPr lang="en-US" dirty="0" smtClean="0">
                <a:latin typeface="+mj-lt"/>
              </a:rPr>
              <a:t>.</a:t>
            </a:r>
          </a:p>
          <a:p>
            <a:pPr algn="just">
              <a:buNone/>
            </a:pPr>
            <a:r>
              <a:rPr lang="en-US" dirty="0" smtClean="0">
                <a:latin typeface="+mj-lt"/>
              </a:rPr>
              <a:t> </a:t>
            </a:r>
          </a:p>
          <a:p>
            <a:pPr algn="just"/>
            <a:r>
              <a:rPr lang="en-US" dirty="0" smtClean="0">
                <a:latin typeface="+mj-lt"/>
              </a:rPr>
              <a:t>In </a:t>
            </a:r>
            <a:r>
              <a:rPr lang="en-US" dirty="0">
                <a:latin typeface="+mj-lt"/>
              </a:rPr>
              <a:t>fish, these toxins </a:t>
            </a:r>
            <a:r>
              <a:rPr lang="en-US" dirty="0" err="1" smtClean="0">
                <a:latin typeface="+mj-lt"/>
              </a:rPr>
              <a:t>bioaccumulate</a:t>
            </a:r>
            <a:r>
              <a:rPr lang="en-US" dirty="0" smtClean="0">
                <a:latin typeface="+mj-lt"/>
              </a:rPr>
              <a:t> </a:t>
            </a:r>
            <a:r>
              <a:rPr lang="en-US" dirty="0">
                <a:latin typeface="+mj-lt"/>
              </a:rPr>
              <a:t>up the food chain so that dioxin levels in fish are 100,000 times that of the surrounding environment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400" b="1" dirty="0" smtClean="0">
                <a:latin typeface="Calibri" pitchFamily="34" charset="0"/>
              </a:rPr>
              <a:t>Module Objectives</a:t>
            </a:r>
            <a:endParaRPr lang="en-US" sz="3400" b="1" dirty="0">
              <a:latin typeface="Calibri" pitchFamily="34" charset="0"/>
            </a:endParaRPr>
          </a:p>
        </p:txBody>
      </p:sp>
      <p:sp>
        <p:nvSpPr>
          <p:cNvPr id="5" name="Content Placeholder 4"/>
          <p:cNvSpPr>
            <a:spLocks noGrp="1"/>
          </p:cNvSpPr>
          <p:nvPr>
            <p:ph idx="1"/>
          </p:nvPr>
        </p:nvSpPr>
        <p:spPr/>
        <p:txBody>
          <a:bodyPr>
            <a:normAutofit fontScale="85000" lnSpcReduction="20000"/>
          </a:bodyPr>
          <a:lstStyle/>
          <a:p>
            <a:pPr>
              <a:buNone/>
            </a:pPr>
            <a:r>
              <a:rPr lang="en-JM" b="1" dirty="0" smtClean="0"/>
              <a:t>	</a:t>
            </a:r>
            <a:r>
              <a:rPr lang="en-JM" sz="3100" b="1" dirty="0" smtClean="0">
                <a:latin typeface="Calibri" pitchFamily="34" charset="0"/>
              </a:rPr>
              <a:t>Upon completion of this module, participants should be able to:</a:t>
            </a:r>
            <a:endParaRPr lang="en-US" sz="3100" dirty="0" smtClean="0">
              <a:latin typeface="Calibri" pitchFamily="34" charset="0"/>
            </a:endParaRPr>
          </a:p>
          <a:p>
            <a:pPr>
              <a:buNone/>
            </a:pPr>
            <a:r>
              <a:rPr lang="en-US" sz="3100" dirty="0" smtClean="0">
                <a:latin typeface="Calibri" pitchFamily="34" charset="0"/>
              </a:rPr>
              <a:t>	</a:t>
            </a:r>
            <a:r>
              <a:rPr lang="en-US" sz="3100" u="sng" dirty="0" smtClean="0">
                <a:latin typeface="Calibri" pitchFamily="34" charset="0"/>
              </a:rPr>
              <a:t>Knowledge:</a:t>
            </a:r>
          </a:p>
          <a:p>
            <a:pPr lvl="0"/>
            <a:r>
              <a:rPr lang="en-US" sz="3100" dirty="0" smtClean="0">
                <a:latin typeface="Calibri" pitchFamily="34" charset="0"/>
              </a:rPr>
              <a:t>Understand how their activities at home and at work contribute to local, national and global environmental problems.</a:t>
            </a:r>
          </a:p>
          <a:p>
            <a:pPr lvl="0"/>
            <a:r>
              <a:rPr lang="en-US" sz="3100" dirty="0" smtClean="0">
                <a:latin typeface="Calibri" pitchFamily="34" charset="0"/>
              </a:rPr>
              <a:t>Define the concept environmental stewardship.</a:t>
            </a:r>
          </a:p>
          <a:p>
            <a:pPr lvl="0"/>
            <a:r>
              <a:rPr lang="en-US" sz="3100" dirty="0" smtClean="0">
                <a:latin typeface="Calibri" pitchFamily="34" charset="0"/>
              </a:rPr>
              <a:t>List the principles underlying environmental stewardship.</a:t>
            </a:r>
          </a:p>
          <a:p>
            <a:pPr lvl="0"/>
            <a:r>
              <a:rPr lang="en-US" sz="3100" dirty="0" smtClean="0">
                <a:latin typeface="Calibri" pitchFamily="34" charset="0"/>
              </a:rPr>
              <a:t>Identify the challenges associated with implementing an environmental stewardship programme at home and at the office.</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133600"/>
            <a:ext cx="8229600" cy="1752600"/>
          </a:xfrm>
        </p:spPr>
        <p:txBody>
          <a:bodyPr>
            <a:normAutofit/>
          </a:bodyPr>
          <a:lstStyle/>
          <a:p>
            <a:pPr algn="ctr"/>
            <a:r>
              <a:rPr lang="en-US" sz="3600" b="1" dirty="0" smtClean="0"/>
              <a:t>Video Presentation </a:t>
            </a:r>
            <a:br>
              <a:rPr lang="en-US" sz="3600" b="1" dirty="0" smtClean="0"/>
            </a:br>
            <a:r>
              <a:rPr lang="en-US" sz="3600" dirty="0" smtClean="0">
                <a:latin typeface="Calibri" pitchFamily="34" charset="0"/>
              </a:rPr>
              <a:t> “Climate Change”</a:t>
            </a:r>
            <a:endParaRPr lang="en-US" sz="36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400" b="1" dirty="0" smtClean="0"/>
              <a:t>Discussion Questions  (One)</a:t>
            </a:r>
            <a:endParaRPr lang="en-US" sz="3400" b="1" dirty="0"/>
          </a:p>
        </p:txBody>
      </p:sp>
      <p:sp>
        <p:nvSpPr>
          <p:cNvPr id="4" name="Content Placeholder 3"/>
          <p:cNvSpPr>
            <a:spLocks noGrp="1"/>
          </p:cNvSpPr>
          <p:nvPr>
            <p:ph idx="1"/>
          </p:nvPr>
        </p:nvSpPr>
        <p:spPr/>
        <p:txBody>
          <a:bodyPr>
            <a:normAutofit/>
          </a:bodyPr>
          <a:lstStyle/>
          <a:p>
            <a:r>
              <a:rPr lang="en-US" dirty="0" smtClean="0">
                <a:latin typeface="+mj-lt"/>
              </a:rPr>
              <a:t>What is the root cause of our problems with global warming and climate change?</a:t>
            </a:r>
          </a:p>
          <a:p>
            <a:r>
              <a:rPr lang="en-US" dirty="0" smtClean="0">
                <a:latin typeface="+mj-lt"/>
              </a:rPr>
              <a:t>How will Jamaica be affected by climate change?</a:t>
            </a:r>
          </a:p>
          <a:p>
            <a:r>
              <a:rPr lang="en-US" dirty="0" smtClean="0">
                <a:latin typeface="+mj-lt"/>
              </a:rPr>
              <a:t>How will climate change affect you (your family) and your company/</a:t>
            </a:r>
            <a:r>
              <a:rPr lang="en-US" dirty="0" err="1" smtClean="0">
                <a:latin typeface="+mj-lt"/>
              </a:rPr>
              <a:t>organisation</a:t>
            </a:r>
            <a:r>
              <a:rPr lang="en-US" dirty="0" smtClean="0">
                <a:latin typeface="+mj-lt"/>
              </a:rPr>
              <a:t>?</a:t>
            </a:r>
          </a:p>
          <a:p>
            <a:r>
              <a:rPr lang="en-US" dirty="0" smtClean="0">
                <a:latin typeface="+mj-lt"/>
              </a:rPr>
              <a:t>What steps (if any) can we take to mitigate and or adapt to climate change?</a:t>
            </a:r>
          </a:p>
          <a:p>
            <a:endParaRPr lang="en-US" dirty="0">
              <a:latin typeface="+mj-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133600"/>
            <a:ext cx="8229600" cy="1752600"/>
          </a:xfrm>
        </p:spPr>
        <p:txBody>
          <a:bodyPr>
            <a:normAutofit/>
          </a:bodyPr>
          <a:lstStyle/>
          <a:p>
            <a:pPr algn="ctr"/>
            <a:r>
              <a:rPr lang="en-US" sz="3600" b="1" dirty="0" smtClean="0"/>
              <a:t>Video Presentation </a:t>
            </a:r>
            <a:br>
              <a:rPr lang="en-US" sz="3600" b="1" dirty="0" smtClean="0"/>
            </a:br>
            <a:r>
              <a:rPr lang="en-US" sz="3600" dirty="0" smtClean="0">
                <a:latin typeface="Calibri" pitchFamily="34" charset="0"/>
              </a:rPr>
              <a:t> “The Story of Bottled Water”</a:t>
            </a:r>
            <a:endParaRPr lang="en-US" sz="36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400" b="1" dirty="0" smtClean="0"/>
              <a:t>Discussion Questions (Two)</a:t>
            </a:r>
            <a:endParaRPr lang="en-US" sz="3400" b="1" dirty="0"/>
          </a:p>
        </p:txBody>
      </p:sp>
      <p:sp>
        <p:nvSpPr>
          <p:cNvPr id="4" name="Content Placeholder 3"/>
          <p:cNvSpPr>
            <a:spLocks noGrp="1"/>
          </p:cNvSpPr>
          <p:nvPr>
            <p:ph idx="1"/>
          </p:nvPr>
        </p:nvSpPr>
        <p:spPr/>
        <p:txBody>
          <a:bodyPr>
            <a:normAutofit/>
          </a:bodyPr>
          <a:lstStyle/>
          <a:p>
            <a:r>
              <a:rPr lang="en-US" dirty="0" smtClean="0">
                <a:latin typeface="+mj-lt"/>
              </a:rPr>
              <a:t>What was the most significant aspect of the video for you, and why?  </a:t>
            </a:r>
          </a:p>
          <a:p>
            <a:r>
              <a:rPr lang="en-US" dirty="0" smtClean="0">
                <a:latin typeface="+mj-lt"/>
              </a:rPr>
              <a:t>What are the environmental problems associated with drinking bottled water?</a:t>
            </a:r>
          </a:p>
          <a:p>
            <a:r>
              <a:rPr lang="en-US" dirty="0" smtClean="0">
                <a:latin typeface="+mj-lt"/>
              </a:rPr>
              <a:t>How does the video clip demonstrate that environmental problems are related to political, economic and cultural issues?</a:t>
            </a:r>
          </a:p>
          <a:p>
            <a:r>
              <a:rPr lang="en-US" dirty="0" smtClean="0">
                <a:latin typeface="+mj-lt"/>
              </a:rPr>
              <a:t>How are these issues related to you as an individual and to your role as a supervisory manager?</a:t>
            </a:r>
            <a:endParaRPr lang="en-US" dirty="0">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Environmental Reality Check</a:t>
            </a:r>
            <a:endParaRPr lang="en-US" sz="3400" b="1" dirty="0"/>
          </a:p>
        </p:txBody>
      </p:sp>
      <p:sp>
        <p:nvSpPr>
          <p:cNvPr id="3" name="Content Placeholder 2"/>
          <p:cNvSpPr>
            <a:spLocks noGrp="1"/>
          </p:cNvSpPr>
          <p:nvPr>
            <p:ph idx="1"/>
          </p:nvPr>
        </p:nvSpPr>
        <p:spPr/>
        <p:txBody>
          <a:bodyPr>
            <a:normAutofit/>
          </a:bodyPr>
          <a:lstStyle/>
          <a:p>
            <a:r>
              <a:rPr lang="en-US" dirty="0" smtClean="0">
                <a:latin typeface="+mj-lt"/>
              </a:rPr>
              <a:t>Without changes in our </a:t>
            </a:r>
            <a:r>
              <a:rPr lang="en-US" dirty="0" err="1" smtClean="0">
                <a:latin typeface="+mj-lt"/>
              </a:rPr>
              <a:t>behaviour</a:t>
            </a:r>
            <a:r>
              <a:rPr lang="en-US" dirty="0" smtClean="0">
                <a:latin typeface="+mj-lt"/>
              </a:rPr>
              <a:t> and mode of operations we are heading for catastrophe.</a:t>
            </a:r>
          </a:p>
          <a:p>
            <a:pPr>
              <a:buNone/>
            </a:pPr>
            <a:endParaRPr lang="en-US" dirty="0" smtClean="0">
              <a:latin typeface="+mj-lt"/>
            </a:endParaRPr>
          </a:p>
          <a:p>
            <a:r>
              <a:rPr lang="en-US" dirty="0" smtClean="0">
                <a:latin typeface="+mj-lt"/>
              </a:rPr>
              <a:t>People talk about saving the planet but it is the life supporting functions of the planet that are being destroyed so the real issue is saving ourselves, our children and grandchildren.</a:t>
            </a:r>
            <a:endParaRPr lang="en-US" dirty="0">
              <a:latin typeface="+mj-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3657600"/>
          </a:xfrm>
        </p:spPr>
        <p:txBody>
          <a:bodyPr>
            <a:normAutofit/>
          </a:bodyPr>
          <a:lstStyle/>
          <a:p>
            <a:pPr algn="ctr"/>
            <a:r>
              <a:rPr lang="en-US" sz="3600" b="1" dirty="0" smtClean="0"/>
              <a:t>Introducing Environmental Stewardship</a:t>
            </a:r>
            <a:r>
              <a:rPr lang="en-US" dirty="0" smtClean="0"/>
              <a:t/>
            </a:r>
            <a:br>
              <a:rPr lang="en-US" dirty="0" smtClean="0"/>
            </a:br>
            <a:r>
              <a:rPr lang="en-US" sz="2800" dirty="0" smtClean="0"/>
              <a:t>What  is environmental stewardship?</a:t>
            </a:r>
            <a:br>
              <a:rPr lang="en-US" sz="2800" dirty="0" smtClean="0"/>
            </a:br>
            <a:r>
              <a:rPr lang="en-US" sz="2800" dirty="0" smtClean="0"/>
              <a:t>Who is an environmental steward</a:t>
            </a:r>
            <a:r>
              <a:rPr lang="en-US" sz="3100" dirty="0" smtClean="0"/>
              <a:t>?</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400" b="1" dirty="0" smtClean="0"/>
              <a:t>Definitions</a:t>
            </a:r>
            <a:endParaRPr lang="en-US" sz="3400" b="1" dirty="0"/>
          </a:p>
        </p:txBody>
      </p:sp>
      <p:sp>
        <p:nvSpPr>
          <p:cNvPr id="5" name="Content Placeholder 4"/>
          <p:cNvSpPr>
            <a:spLocks noGrp="1"/>
          </p:cNvSpPr>
          <p:nvPr>
            <p:ph idx="1"/>
          </p:nvPr>
        </p:nvSpPr>
        <p:spPr/>
        <p:txBody>
          <a:bodyPr>
            <a:normAutofit/>
          </a:bodyPr>
          <a:lstStyle/>
          <a:p>
            <a:pPr>
              <a:buNone/>
            </a:pPr>
            <a:endParaRPr lang="en-US" dirty="0" smtClean="0">
              <a:latin typeface="+mj-lt"/>
            </a:endParaRPr>
          </a:p>
          <a:p>
            <a:r>
              <a:rPr lang="en-US" dirty="0" smtClean="0">
                <a:latin typeface="+mj-lt"/>
              </a:rPr>
              <a:t>According to the United States Environmental Protection Agency, environmental stewardship is the responsibility for environmental quality shared by all those whose actions affect the environment.</a:t>
            </a:r>
          </a:p>
          <a:p>
            <a:endParaRPr lang="en-US" dirty="0" smtClean="0">
              <a:latin typeface="+mj-lt"/>
            </a:endParaRPr>
          </a:p>
          <a:p>
            <a:r>
              <a:rPr lang="en-US" dirty="0" smtClean="0">
                <a:latin typeface="+mj-lt"/>
              </a:rPr>
              <a:t>Environmental stewardship refers to responsible use and protection of the natural environment, through resource conservation and pollution prevention practices.</a:t>
            </a:r>
          </a:p>
          <a:p>
            <a:endParaRPr lang="en-US" dirty="0" smtClean="0">
              <a:latin typeface="+mj-lt"/>
            </a:endParaRP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Environmental Stewardship</a:t>
            </a:r>
            <a:endParaRPr lang="en-US" sz="3400" b="1" dirty="0"/>
          </a:p>
        </p:txBody>
      </p:sp>
      <p:sp>
        <p:nvSpPr>
          <p:cNvPr id="3" name="Content Placeholder 2"/>
          <p:cNvSpPr>
            <a:spLocks noGrp="1"/>
          </p:cNvSpPr>
          <p:nvPr>
            <p:ph idx="1"/>
          </p:nvPr>
        </p:nvSpPr>
        <p:spPr/>
        <p:txBody>
          <a:bodyPr>
            <a:noAutofit/>
          </a:bodyPr>
          <a:lstStyle/>
          <a:p>
            <a:r>
              <a:rPr lang="en-US" dirty="0">
                <a:latin typeface="+mj-lt"/>
              </a:rPr>
              <a:t>Embodies the concept of a Green Office, </a:t>
            </a:r>
            <a:r>
              <a:rPr lang="en-US" dirty="0" smtClean="0">
                <a:latin typeface="+mj-lt"/>
              </a:rPr>
              <a:t>a Green </a:t>
            </a:r>
            <a:r>
              <a:rPr lang="en-US" dirty="0">
                <a:latin typeface="+mj-lt"/>
              </a:rPr>
              <a:t>School or Green Home which </a:t>
            </a:r>
            <a:r>
              <a:rPr lang="en-US" dirty="0" smtClean="0">
                <a:latin typeface="+mj-lt"/>
              </a:rPr>
              <a:t>is conceptualized </a:t>
            </a:r>
            <a:r>
              <a:rPr lang="en-US" dirty="0">
                <a:latin typeface="+mj-lt"/>
              </a:rPr>
              <a:t>as smarter and better as it is:</a:t>
            </a:r>
          </a:p>
          <a:p>
            <a:r>
              <a:rPr lang="en-US" dirty="0">
                <a:latin typeface="+mj-lt"/>
              </a:rPr>
              <a:t> Ecological - using non-toxic, </a:t>
            </a:r>
            <a:r>
              <a:rPr lang="en-US" dirty="0" smtClean="0">
                <a:latin typeface="+mj-lt"/>
              </a:rPr>
              <a:t>recycled, environmentally </a:t>
            </a:r>
            <a:r>
              <a:rPr lang="en-US" dirty="0">
                <a:latin typeface="+mj-lt"/>
              </a:rPr>
              <a:t>friendly products and supplies</a:t>
            </a:r>
          </a:p>
          <a:p>
            <a:r>
              <a:rPr lang="en-US" dirty="0">
                <a:latin typeface="+mj-lt"/>
              </a:rPr>
              <a:t> Efficient – using as little energy and </a:t>
            </a:r>
            <a:r>
              <a:rPr lang="en-US" dirty="0" smtClean="0">
                <a:latin typeface="+mj-lt"/>
              </a:rPr>
              <a:t>other resources </a:t>
            </a:r>
            <a:r>
              <a:rPr lang="en-US" dirty="0">
                <a:latin typeface="+mj-lt"/>
              </a:rPr>
              <a:t>as possible and putting out the </a:t>
            </a:r>
            <a:r>
              <a:rPr lang="en-US" dirty="0" smtClean="0">
                <a:latin typeface="+mj-lt"/>
              </a:rPr>
              <a:t>smallest amount </a:t>
            </a:r>
            <a:r>
              <a:rPr lang="en-US" dirty="0">
                <a:latin typeface="+mj-lt"/>
              </a:rPr>
              <a:t>of waste as possible</a:t>
            </a:r>
          </a:p>
          <a:p>
            <a:r>
              <a:rPr lang="en-US" dirty="0">
                <a:latin typeface="+mj-lt"/>
              </a:rPr>
              <a:t> Healthy – will generate as little visual, noise </a:t>
            </a:r>
            <a:r>
              <a:rPr lang="en-US" dirty="0" smtClean="0">
                <a:latin typeface="+mj-lt"/>
              </a:rPr>
              <a:t>and physical </a:t>
            </a:r>
            <a:r>
              <a:rPr lang="en-US" dirty="0">
                <a:latin typeface="+mj-lt"/>
              </a:rPr>
              <a:t>pollution as </a:t>
            </a:r>
            <a:r>
              <a:rPr lang="en-US" dirty="0" smtClean="0">
                <a:latin typeface="+mj-lt"/>
              </a:rPr>
              <a:t>possible.</a:t>
            </a:r>
            <a:endParaRPr lang="en-US" dirty="0">
              <a:latin typeface="+mj-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819400"/>
            <a:ext cx="8229600" cy="1143000"/>
          </a:xfrm>
        </p:spPr>
        <p:txBody>
          <a:bodyPr>
            <a:noAutofit/>
          </a:bodyPr>
          <a:lstStyle/>
          <a:p>
            <a:pPr algn="ctr"/>
            <a:r>
              <a:rPr lang="en-US" sz="3600" b="1" dirty="0" smtClean="0"/>
              <a:t>Why should one aspire to be an environmental steward?</a:t>
            </a:r>
            <a:endParaRPr lang="en-US" sz="36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b="1" dirty="0" smtClean="0"/>
              <a:t>Key Drivers for Individual Environmental Stewardship</a:t>
            </a:r>
            <a:endParaRPr lang="en-US" sz="3400" b="1" dirty="0"/>
          </a:p>
        </p:txBody>
      </p:sp>
      <p:sp>
        <p:nvSpPr>
          <p:cNvPr id="3" name="Content Placeholder 2"/>
          <p:cNvSpPr>
            <a:spLocks noGrp="1"/>
          </p:cNvSpPr>
          <p:nvPr>
            <p:ph idx="1"/>
          </p:nvPr>
        </p:nvSpPr>
        <p:spPr/>
        <p:txBody>
          <a:bodyPr>
            <a:normAutofit/>
          </a:bodyPr>
          <a:lstStyle/>
          <a:p>
            <a:r>
              <a:rPr lang="en-US" dirty="0" smtClean="0"/>
              <a:t>Responsibility to the creator</a:t>
            </a:r>
          </a:p>
          <a:p>
            <a:r>
              <a:rPr lang="en-US" dirty="0" smtClean="0"/>
              <a:t>Concerns about inter and intra-generational equity</a:t>
            </a:r>
          </a:p>
          <a:p>
            <a:r>
              <a:rPr lang="en-US" dirty="0" smtClean="0"/>
              <a:t>Concerns about economic and social catastrophe resulting from environmental degradation</a:t>
            </a:r>
          </a:p>
          <a:p>
            <a:r>
              <a:rPr lang="en-US" dirty="0" smtClean="0"/>
              <a:t>Acknowledgement of personal responsibility</a:t>
            </a:r>
          </a:p>
          <a:p>
            <a:pPr lvl="1"/>
            <a:r>
              <a:rPr lang="en-US" dirty="0" smtClean="0"/>
              <a:t> Ecological /environmental foot print</a:t>
            </a:r>
            <a:endParaRPr lang="en-US" dirty="0"/>
          </a:p>
          <a:p>
            <a:pPr lvl="1"/>
            <a:r>
              <a:rPr lang="en-US" dirty="0" smtClean="0"/>
              <a:t>measures the amount of natural resources consumed by an individual </a:t>
            </a:r>
          </a:p>
          <a:p>
            <a:pPr lvl="1"/>
            <a:r>
              <a:rPr lang="en-US" dirty="0" smtClean="0"/>
              <a:t>measures an individual’s impact on the natural environment </a:t>
            </a:r>
          </a:p>
          <a:p>
            <a:pPr lvl="1"/>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229600" cy="4525963"/>
          </a:xfrm>
        </p:spPr>
        <p:txBody>
          <a:bodyPr>
            <a:normAutofit/>
          </a:bodyPr>
          <a:lstStyle/>
          <a:p>
            <a:pPr>
              <a:buNone/>
            </a:pPr>
            <a:r>
              <a:rPr lang="en-US" u="sng" dirty="0" smtClean="0">
                <a:latin typeface="Calibri" pitchFamily="34" charset="0"/>
              </a:rPr>
              <a:t>Performance / Skill</a:t>
            </a:r>
          </a:p>
          <a:p>
            <a:pPr lvl="0"/>
            <a:r>
              <a:rPr lang="en-US" dirty="0" smtClean="0">
                <a:latin typeface="Calibri" pitchFamily="34" charset="0"/>
              </a:rPr>
              <a:t>Implement a personal environmental stewardship programme involving resource conservation and pollution prevention.</a:t>
            </a:r>
          </a:p>
          <a:p>
            <a:pPr lvl="0"/>
            <a:r>
              <a:rPr lang="en-US" dirty="0" smtClean="0">
                <a:latin typeface="Calibri" pitchFamily="34" charset="0"/>
              </a:rPr>
              <a:t>Plan and implement an environmental stewardship programme at their workplace.</a:t>
            </a:r>
          </a:p>
          <a:p>
            <a:pPr lvl="0"/>
            <a:r>
              <a:rPr lang="en-US" dirty="0" smtClean="0">
                <a:latin typeface="Calibri" pitchFamily="34" charset="0"/>
              </a:rPr>
              <a:t>Devise strategies to overcome the challenges associated with implementing an environmental stewardship programme at home or at the office.</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219200"/>
            <a:ext cx="8229600" cy="3886200"/>
          </a:xfrm>
        </p:spPr>
        <p:txBody>
          <a:bodyPr>
            <a:normAutofit/>
          </a:bodyPr>
          <a:lstStyle/>
          <a:p>
            <a:pPr algn="ctr"/>
            <a:r>
              <a:rPr lang="en-US" sz="3600" b="1" dirty="0"/>
              <a:t>"Everyone thinks of changing the world, but no one thinks of changing himself."</a:t>
            </a:r>
            <a:r>
              <a:rPr lang="en-US" dirty="0"/>
              <a:t/>
            </a:r>
            <a:br>
              <a:rPr lang="en-US" dirty="0"/>
            </a:br>
            <a:r>
              <a:rPr lang="en-US" sz="2800" dirty="0"/>
              <a:t>~ Leo Tolstoy (1828 - 1910) Russian Novelist, Poet, Ethicist </a:t>
            </a: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362200"/>
            <a:ext cx="8229600" cy="1828800"/>
          </a:xfrm>
        </p:spPr>
        <p:txBody>
          <a:bodyPr>
            <a:normAutofit fontScale="90000"/>
          </a:bodyPr>
          <a:lstStyle/>
          <a:p>
            <a:r>
              <a:rPr lang="en-US" sz="3600" b="1" dirty="0" smtClean="0"/>
              <a:t>Questions for Discussion:</a:t>
            </a:r>
            <a:br>
              <a:rPr lang="en-US" sz="3600" b="1" dirty="0" smtClean="0"/>
            </a:br>
            <a:r>
              <a:rPr lang="en-US" sz="3600" b="1" dirty="0" smtClean="0"/>
              <a:t>What are the benefits of environmental stewardship to an individual and to a company?</a:t>
            </a:r>
            <a:endParaRPr lang="en-US" sz="36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3400" b="1" dirty="0" smtClean="0">
                <a:latin typeface="Calibri" pitchFamily="34" charset="0"/>
              </a:rPr>
              <a:t>Benefits Environmental Stewardship to Companies / </a:t>
            </a:r>
            <a:r>
              <a:rPr lang="en-US" sz="3400" b="1" dirty="0">
                <a:latin typeface="Calibri" pitchFamily="34" charset="0"/>
              </a:rPr>
              <a:t>O</a:t>
            </a:r>
            <a:r>
              <a:rPr lang="en-US" sz="3400" b="1" dirty="0" smtClean="0">
                <a:latin typeface="Calibri" pitchFamily="34" charset="0"/>
              </a:rPr>
              <a:t>rganisations </a:t>
            </a:r>
            <a:endParaRPr lang="en-US" sz="3400" b="1" dirty="0">
              <a:latin typeface="Calibri" pitchFamily="34" charset="0"/>
            </a:endParaRPr>
          </a:p>
        </p:txBody>
      </p:sp>
      <p:sp>
        <p:nvSpPr>
          <p:cNvPr id="3" name="Content Placeholder 2"/>
          <p:cNvSpPr>
            <a:spLocks noGrp="1"/>
          </p:cNvSpPr>
          <p:nvPr>
            <p:ph idx="1"/>
          </p:nvPr>
        </p:nvSpPr>
        <p:spPr/>
        <p:txBody>
          <a:bodyPr>
            <a:normAutofit fontScale="70000" lnSpcReduction="20000"/>
          </a:bodyPr>
          <a:lstStyle/>
          <a:p>
            <a:r>
              <a:rPr lang="en-US" sz="3600" dirty="0" smtClean="0">
                <a:latin typeface="Calibri" pitchFamily="34" charset="0"/>
              </a:rPr>
              <a:t>Increased efficiency and reduced consumption and waste translates into financial savings.  Improve image and reputation can also boost business.</a:t>
            </a:r>
          </a:p>
          <a:p>
            <a:r>
              <a:rPr lang="en-US" sz="3600" dirty="0" smtClean="0">
                <a:latin typeface="Calibri" pitchFamily="34" charset="0"/>
              </a:rPr>
              <a:t>Healthier working environment increases workers’ productivity, attracts high quality workers.</a:t>
            </a:r>
          </a:p>
          <a:p>
            <a:r>
              <a:rPr lang="en-US" sz="3600" dirty="0" smtClean="0">
                <a:latin typeface="Calibri" pitchFamily="34" charset="0"/>
              </a:rPr>
              <a:t>Protection of the natural environment on which the company’s continued existence depend.</a:t>
            </a:r>
          </a:p>
          <a:p>
            <a:endParaRPr lang="en-US" sz="3600" dirty="0" smtClean="0">
              <a:latin typeface="Calibri" pitchFamily="34" charset="0"/>
            </a:endParaRPr>
          </a:p>
          <a:p>
            <a:r>
              <a:rPr lang="en-US" sz="3600" dirty="0" smtClean="0">
                <a:latin typeface="Calibri" pitchFamily="34" charset="0"/>
              </a:rPr>
              <a:t>Triple bottom line (John </a:t>
            </a:r>
            <a:r>
              <a:rPr lang="en-US" sz="3600" dirty="0" err="1" smtClean="0">
                <a:latin typeface="Calibri" pitchFamily="34" charset="0"/>
              </a:rPr>
              <a:t>Elkington</a:t>
            </a:r>
            <a:r>
              <a:rPr lang="en-US" sz="3600" dirty="0" smtClean="0">
                <a:latin typeface="Calibri" pitchFamily="34" charset="0"/>
              </a:rPr>
              <a:t>, 1994)</a:t>
            </a:r>
          </a:p>
          <a:p>
            <a:pPr lvl="1"/>
            <a:r>
              <a:rPr lang="en-US" sz="3600" dirty="0" smtClean="0">
                <a:latin typeface="Calibri" pitchFamily="34" charset="0"/>
              </a:rPr>
              <a:t>Planet	- Ecological</a:t>
            </a:r>
          </a:p>
          <a:p>
            <a:pPr lvl="1"/>
            <a:r>
              <a:rPr lang="en-US" sz="3600" dirty="0" smtClean="0">
                <a:latin typeface="Calibri" pitchFamily="34" charset="0"/>
              </a:rPr>
              <a:t>Profit	- Economic</a:t>
            </a:r>
          </a:p>
          <a:p>
            <a:pPr lvl="1"/>
            <a:r>
              <a:rPr lang="en-US" sz="3600" dirty="0" smtClean="0">
                <a:latin typeface="Calibri" pitchFamily="34" charset="0"/>
              </a:rPr>
              <a:t>People	- Social (corporate social responsibility)</a:t>
            </a:r>
          </a:p>
          <a:p>
            <a:pPr lvl="1"/>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normAutofit/>
          </a:bodyPr>
          <a:lstStyle/>
          <a:p>
            <a:r>
              <a:rPr lang="en-US" sz="3400" b="1" dirty="0"/>
              <a:t>Principles of Environmental </a:t>
            </a:r>
            <a:r>
              <a:rPr lang="en-US" sz="3400" b="1" dirty="0" smtClean="0"/>
              <a:t>Stewardship</a:t>
            </a:r>
            <a:endParaRPr lang="en-US" sz="3400" b="1" dirty="0"/>
          </a:p>
        </p:txBody>
      </p:sp>
      <p:sp>
        <p:nvSpPr>
          <p:cNvPr id="3" name="Content Placeholder 2"/>
          <p:cNvSpPr>
            <a:spLocks noGrp="1"/>
          </p:cNvSpPr>
          <p:nvPr>
            <p:ph idx="1"/>
          </p:nvPr>
        </p:nvSpPr>
        <p:spPr>
          <a:xfrm>
            <a:off x="457200" y="1752600"/>
            <a:ext cx="8229600" cy="4572000"/>
          </a:xfrm>
        </p:spPr>
        <p:txBody>
          <a:bodyPr>
            <a:noAutofit/>
          </a:bodyPr>
          <a:lstStyle/>
          <a:p>
            <a:r>
              <a:rPr lang="en-US" u="sng" dirty="0">
                <a:latin typeface="+mj-lt"/>
              </a:rPr>
              <a:t>Core Principle 1:</a:t>
            </a:r>
            <a:r>
              <a:rPr lang="en-US" u="sng" dirty="0" smtClean="0">
                <a:latin typeface="+mj-lt"/>
              </a:rPr>
              <a:t>Resource </a:t>
            </a:r>
            <a:r>
              <a:rPr lang="en-US" u="sng" dirty="0">
                <a:latin typeface="+mj-lt"/>
              </a:rPr>
              <a:t>Conservation </a:t>
            </a:r>
            <a:r>
              <a:rPr lang="en-US" dirty="0" smtClean="0">
                <a:latin typeface="+mj-lt"/>
              </a:rPr>
              <a:t>– making </a:t>
            </a:r>
            <a:r>
              <a:rPr lang="en-US" dirty="0">
                <a:latin typeface="+mj-lt"/>
              </a:rPr>
              <a:t>the most efficient use of </a:t>
            </a:r>
            <a:r>
              <a:rPr lang="en-US" dirty="0" smtClean="0">
                <a:latin typeface="+mj-lt"/>
              </a:rPr>
              <a:t>resources (materials</a:t>
            </a:r>
            <a:r>
              <a:rPr lang="en-US" dirty="0">
                <a:latin typeface="+mj-lt"/>
              </a:rPr>
              <a:t>, energy and water) </a:t>
            </a:r>
            <a:r>
              <a:rPr lang="en-US" dirty="0" smtClean="0">
                <a:latin typeface="+mj-lt"/>
              </a:rPr>
              <a:t>through:</a:t>
            </a:r>
          </a:p>
          <a:p>
            <a:pPr lvl="1"/>
            <a:r>
              <a:rPr lang="en-US" sz="2600" dirty="0" smtClean="0">
                <a:latin typeface="+mj-lt"/>
              </a:rPr>
              <a:t>Energy </a:t>
            </a:r>
            <a:r>
              <a:rPr lang="en-US" sz="2600" dirty="0">
                <a:latin typeface="+mj-lt"/>
              </a:rPr>
              <a:t>Efficiency and </a:t>
            </a:r>
            <a:r>
              <a:rPr lang="en-US" sz="2600" dirty="0" smtClean="0">
                <a:latin typeface="+mj-lt"/>
              </a:rPr>
              <a:t>Conservation</a:t>
            </a:r>
          </a:p>
          <a:p>
            <a:pPr lvl="2">
              <a:buNone/>
            </a:pPr>
            <a:r>
              <a:rPr lang="en-US" sz="2000" dirty="0" smtClean="0">
                <a:latin typeface="+mj-lt"/>
              </a:rPr>
              <a:t>(What is the difference between efficiency and conservation?)</a:t>
            </a:r>
          </a:p>
          <a:p>
            <a:pPr lvl="1"/>
            <a:r>
              <a:rPr lang="en-US" sz="2600" dirty="0" smtClean="0">
                <a:latin typeface="+mj-lt"/>
              </a:rPr>
              <a:t>Water </a:t>
            </a:r>
            <a:r>
              <a:rPr lang="en-US" sz="2600" dirty="0">
                <a:latin typeface="+mj-lt"/>
              </a:rPr>
              <a:t>Efficiency and </a:t>
            </a:r>
            <a:r>
              <a:rPr lang="en-US" sz="2600" dirty="0" smtClean="0">
                <a:latin typeface="+mj-lt"/>
              </a:rPr>
              <a:t>Conservation</a:t>
            </a:r>
          </a:p>
          <a:p>
            <a:pPr lvl="1"/>
            <a:r>
              <a:rPr lang="en-US" sz="2600" dirty="0" smtClean="0">
                <a:latin typeface="+mj-lt"/>
              </a:rPr>
              <a:t>Solid </a:t>
            </a:r>
            <a:r>
              <a:rPr lang="en-US" sz="2600" dirty="0">
                <a:latin typeface="+mj-lt"/>
              </a:rPr>
              <a:t>Waste Management and </a:t>
            </a:r>
            <a:r>
              <a:rPr lang="en-US" sz="2600" dirty="0" smtClean="0">
                <a:latin typeface="+mj-lt"/>
              </a:rPr>
              <a:t>Conceptualizing Waste </a:t>
            </a:r>
            <a:r>
              <a:rPr lang="en-US" sz="2600" dirty="0">
                <a:latin typeface="+mj-lt"/>
              </a:rPr>
              <a:t>as a </a:t>
            </a:r>
            <a:r>
              <a:rPr lang="en-US" sz="2600" dirty="0" smtClean="0">
                <a:latin typeface="+mj-lt"/>
              </a:rPr>
              <a:t>Resource</a:t>
            </a:r>
          </a:p>
          <a:p>
            <a:pPr lvl="1"/>
            <a:r>
              <a:rPr lang="en-US" sz="2600" dirty="0" smtClean="0">
                <a:latin typeface="+mj-lt"/>
              </a:rPr>
              <a:t>Publications Management</a:t>
            </a:r>
          </a:p>
          <a:p>
            <a:pPr lvl="1"/>
            <a:r>
              <a:rPr lang="en-US" sz="2600" dirty="0" smtClean="0">
                <a:latin typeface="+mj-lt"/>
              </a:rPr>
              <a:t>Events </a:t>
            </a:r>
            <a:r>
              <a:rPr lang="en-US" sz="2600" dirty="0">
                <a:latin typeface="+mj-lt"/>
              </a:rPr>
              <a:t>Management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Principles of Environmental Stewardship</a:t>
            </a:r>
            <a:endParaRPr lang="en-US" sz="3400" b="1" dirty="0"/>
          </a:p>
        </p:txBody>
      </p:sp>
      <p:sp>
        <p:nvSpPr>
          <p:cNvPr id="3" name="Content Placeholder 2"/>
          <p:cNvSpPr>
            <a:spLocks noGrp="1"/>
          </p:cNvSpPr>
          <p:nvPr>
            <p:ph idx="1"/>
          </p:nvPr>
        </p:nvSpPr>
        <p:spPr/>
        <p:txBody>
          <a:bodyPr>
            <a:normAutofit/>
          </a:bodyPr>
          <a:lstStyle/>
          <a:p>
            <a:r>
              <a:rPr lang="en-US" u="sng" dirty="0">
                <a:latin typeface="+mj-lt"/>
              </a:rPr>
              <a:t>Core Principle 2: </a:t>
            </a:r>
            <a:r>
              <a:rPr lang="en-US" u="sng" dirty="0" smtClean="0">
                <a:latin typeface="+mj-lt"/>
              </a:rPr>
              <a:t>Pollution Prevention </a:t>
            </a:r>
            <a:r>
              <a:rPr lang="en-US" u="sng" dirty="0">
                <a:latin typeface="+mj-lt"/>
              </a:rPr>
              <a:t>– </a:t>
            </a:r>
            <a:r>
              <a:rPr lang="en-US" dirty="0" smtClean="0">
                <a:latin typeface="+mj-lt"/>
              </a:rPr>
              <a:t>minimizing contamination </a:t>
            </a:r>
            <a:r>
              <a:rPr lang="en-US" dirty="0">
                <a:latin typeface="+mj-lt"/>
              </a:rPr>
              <a:t>of the </a:t>
            </a:r>
            <a:r>
              <a:rPr lang="en-US" dirty="0" smtClean="0">
                <a:latin typeface="+mj-lt"/>
              </a:rPr>
              <a:t>environment by </a:t>
            </a:r>
            <a:r>
              <a:rPr lang="en-US" dirty="0">
                <a:latin typeface="+mj-lt"/>
              </a:rPr>
              <a:t>chemicals or other </a:t>
            </a:r>
            <a:r>
              <a:rPr lang="en-US" dirty="0" smtClean="0">
                <a:latin typeface="+mj-lt"/>
              </a:rPr>
              <a:t>materials through:</a:t>
            </a:r>
          </a:p>
          <a:p>
            <a:pPr lvl="1"/>
            <a:r>
              <a:rPr lang="en-US" sz="2600" dirty="0" smtClean="0">
                <a:latin typeface="+mj-lt"/>
              </a:rPr>
              <a:t>Vehicle/Fleet Management</a:t>
            </a:r>
          </a:p>
          <a:p>
            <a:pPr lvl="1"/>
            <a:r>
              <a:rPr lang="en-US" sz="2600" dirty="0" smtClean="0">
                <a:latin typeface="+mj-lt"/>
              </a:rPr>
              <a:t>Management </a:t>
            </a:r>
            <a:r>
              <a:rPr lang="en-US" sz="2600" dirty="0">
                <a:latin typeface="+mj-lt"/>
              </a:rPr>
              <a:t>of the Use </a:t>
            </a:r>
            <a:r>
              <a:rPr lang="en-US" sz="2600" dirty="0" smtClean="0">
                <a:latin typeface="+mj-lt"/>
              </a:rPr>
              <a:t>of Chemicals </a:t>
            </a:r>
            <a:r>
              <a:rPr lang="en-US" sz="2600" dirty="0">
                <a:latin typeface="+mj-lt"/>
              </a:rPr>
              <a:t>and Other </a:t>
            </a:r>
            <a:r>
              <a:rPr lang="en-US" sz="2600" dirty="0" smtClean="0">
                <a:latin typeface="+mj-lt"/>
              </a:rPr>
              <a:t>Hazardous Substances</a:t>
            </a:r>
          </a:p>
          <a:p>
            <a:pPr lvl="1"/>
            <a:r>
              <a:rPr lang="en-US" sz="2600" dirty="0" smtClean="0">
                <a:latin typeface="+mj-lt"/>
              </a:rPr>
              <a:t>Reduction in resource use</a:t>
            </a:r>
            <a:endParaRPr lang="en-US" sz="2600" dirty="0">
              <a:latin typeface="+mj-lt"/>
            </a:endParaRPr>
          </a:p>
          <a:p>
            <a:pPr>
              <a:buNone/>
            </a:pPr>
            <a:r>
              <a:rPr lang="en-US" dirty="0">
                <a:latin typeface="+mj-lt"/>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Principles of Environmental Stewardship</a:t>
            </a:r>
            <a:endParaRPr lang="en-US" sz="3400" b="1" dirty="0"/>
          </a:p>
        </p:txBody>
      </p:sp>
      <p:sp>
        <p:nvSpPr>
          <p:cNvPr id="3" name="Content Placeholder 2"/>
          <p:cNvSpPr>
            <a:spLocks noGrp="1"/>
          </p:cNvSpPr>
          <p:nvPr>
            <p:ph idx="1"/>
          </p:nvPr>
        </p:nvSpPr>
        <p:spPr/>
        <p:txBody>
          <a:bodyPr>
            <a:normAutofit/>
          </a:bodyPr>
          <a:lstStyle/>
          <a:p>
            <a:r>
              <a:rPr lang="en-US" u="sng" dirty="0" smtClean="0">
                <a:latin typeface="Calibri" pitchFamily="34" charset="0"/>
              </a:rPr>
              <a:t>Core Principle 3: Health and Safety</a:t>
            </a:r>
          </a:p>
          <a:p>
            <a:pPr lvl="1"/>
            <a:r>
              <a:rPr lang="en-US" sz="2600" dirty="0" smtClean="0">
                <a:latin typeface="Calibri" pitchFamily="34" charset="0"/>
              </a:rPr>
              <a:t>Managing Indoor Air Quality</a:t>
            </a:r>
          </a:p>
          <a:p>
            <a:pPr lvl="1"/>
            <a:r>
              <a:rPr lang="en-US" sz="2600" dirty="0" smtClean="0">
                <a:latin typeface="Calibri" pitchFamily="34" charset="0"/>
              </a:rPr>
              <a:t>Comfort and Productivity in the Workplace</a:t>
            </a:r>
          </a:p>
          <a:p>
            <a:pPr lvl="1"/>
            <a:r>
              <a:rPr lang="en-US" sz="2600" dirty="0" smtClean="0">
                <a:latin typeface="Calibri" pitchFamily="34" charset="0"/>
              </a:rPr>
              <a:t>Emergency and Disaster Management</a:t>
            </a:r>
          </a:p>
          <a:p>
            <a:pPr lvl="1">
              <a:buNone/>
            </a:pPr>
            <a:endParaRPr lang="en-US" sz="2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3200"/>
            <a:ext cx="8229600" cy="1143000"/>
          </a:xfrm>
        </p:spPr>
        <p:txBody>
          <a:bodyPr/>
          <a:lstStyle/>
          <a:p>
            <a:pPr algn="ctr"/>
            <a:r>
              <a:rPr lang="en-US" dirty="0" smtClean="0"/>
              <a:t>BREAK</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Implementing an Environmental Stewardship Programme at the Work Place</a:t>
            </a:r>
            <a:endParaRPr lang="en-US" sz="3400" b="1" dirty="0"/>
          </a:p>
        </p:txBody>
      </p:sp>
      <p:sp>
        <p:nvSpPr>
          <p:cNvPr id="3" name="Content Placeholder 2"/>
          <p:cNvSpPr>
            <a:spLocks noGrp="1"/>
          </p:cNvSpPr>
          <p:nvPr>
            <p:ph idx="1"/>
          </p:nvPr>
        </p:nvSpPr>
        <p:spPr/>
        <p:txBody>
          <a:bodyPr>
            <a:normAutofit/>
          </a:bodyPr>
          <a:lstStyle/>
          <a:p>
            <a:r>
              <a:rPr lang="en-US" dirty="0" smtClean="0">
                <a:latin typeface="+mj-lt"/>
              </a:rPr>
              <a:t>Carry out an environmental assessment</a:t>
            </a:r>
          </a:p>
          <a:p>
            <a:pPr lvl="1"/>
            <a:r>
              <a:rPr lang="en-US" sz="2600" dirty="0" smtClean="0">
                <a:latin typeface="+mj-lt"/>
              </a:rPr>
              <a:t>Resource use</a:t>
            </a:r>
          </a:p>
          <a:p>
            <a:pPr lvl="1"/>
            <a:r>
              <a:rPr lang="en-US" sz="2600" dirty="0" smtClean="0">
                <a:latin typeface="+mj-lt"/>
              </a:rPr>
              <a:t>Waste generation (solid, liquid, gaseous)</a:t>
            </a:r>
          </a:p>
          <a:p>
            <a:r>
              <a:rPr lang="en-US" dirty="0" smtClean="0">
                <a:latin typeface="+mj-lt"/>
              </a:rPr>
              <a:t>Identify priority areas for change</a:t>
            </a:r>
          </a:p>
          <a:p>
            <a:r>
              <a:rPr lang="en-US" dirty="0" smtClean="0">
                <a:latin typeface="+mj-lt"/>
              </a:rPr>
              <a:t>Start with easy wins </a:t>
            </a:r>
          </a:p>
          <a:p>
            <a:r>
              <a:rPr lang="en-US" dirty="0" smtClean="0">
                <a:latin typeface="+mj-lt"/>
              </a:rPr>
              <a:t>Design measurable and reportable challenges.  </a:t>
            </a:r>
          </a:p>
          <a:p>
            <a:endParaRPr lang="en-US" dirty="0">
              <a:latin typeface="+mj-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514600"/>
            <a:ext cx="8229600" cy="1143000"/>
          </a:xfrm>
        </p:spPr>
        <p:txBody>
          <a:bodyPr>
            <a:normAutofit/>
          </a:bodyPr>
          <a:lstStyle/>
          <a:p>
            <a:pPr algn="ctr"/>
            <a:r>
              <a:rPr lang="en-US" sz="3600" b="1" dirty="0" smtClean="0"/>
              <a:t>Video Presentation </a:t>
            </a:r>
            <a:br>
              <a:rPr lang="en-US" sz="3600" b="1" dirty="0" smtClean="0"/>
            </a:br>
            <a:r>
              <a:rPr lang="en-US" sz="3600" b="1" dirty="0" smtClean="0"/>
              <a:t>“Reducing Your Office Foot Print”</a:t>
            </a:r>
            <a:endParaRPr lang="en-US" sz="36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Group Activity </a:t>
            </a:r>
            <a:r>
              <a:rPr lang="en-US" sz="2000" b="1" dirty="0" smtClean="0"/>
              <a:t>( 5 - 7 persons per group)</a:t>
            </a:r>
            <a:endParaRPr lang="en-US" sz="3600" b="1" dirty="0"/>
          </a:p>
        </p:txBody>
      </p:sp>
      <p:sp>
        <p:nvSpPr>
          <p:cNvPr id="5" name="Content Placeholder 4"/>
          <p:cNvSpPr>
            <a:spLocks noGrp="1"/>
          </p:cNvSpPr>
          <p:nvPr>
            <p:ph idx="1"/>
          </p:nvPr>
        </p:nvSpPr>
        <p:spPr/>
        <p:txBody>
          <a:bodyPr>
            <a:normAutofit/>
          </a:bodyPr>
          <a:lstStyle/>
          <a:p>
            <a:r>
              <a:rPr lang="en-US" dirty="0" smtClean="0">
                <a:latin typeface="+mj-lt"/>
              </a:rPr>
              <a:t>Devise strategies for an environmental stewardship programme at your work place focusing on the following areas: </a:t>
            </a:r>
          </a:p>
          <a:p>
            <a:pPr lvl="1"/>
            <a:r>
              <a:rPr lang="en-US" sz="2600" dirty="0" smtClean="0">
                <a:latin typeface="+mj-lt"/>
              </a:rPr>
              <a:t>The conservation of Energy </a:t>
            </a:r>
          </a:p>
          <a:p>
            <a:pPr lvl="2"/>
            <a:r>
              <a:rPr lang="en-US" sz="2600" dirty="0" smtClean="0">
                <a:latin typeface="+mj-lt"/>
              </a:rPr>
              <a:t>Lighting</a:t>
            </a:r>
          </a:p>
          <a:p>
            <a:pPr lvl="2"/>
            <a:r>
              <a:rPr lang="en-US" sz="2600" dirty="0" smtClean="0">
                <a:latin typeface="+mj-lt"/>
              </a:rPr>
              <a:t>Electronic equipment use</a:t>
            </a:r>
          </a:p>
          <a:p>
            <a:pPr lvl="2"/>
            <a:r>
              <a:rPr lang="en-US" sz="2600" dirty="0" smtClean="0">
                <a:latin typeface="+mj-lt"/>
              </a:rPr>
              <a:t>Transportation</a:t>
            </a:r>
          </a:p>
          <a:p>
            <a:pPr lvl="1"/>
            <a:r>
              <a:rPr lang="en-US" sz="2600" dirty="0" smtClean="0">
                <a:latin typeface="+mj-lt"/>
              </a:rPr>
              <a:t>The conservation of Water</a:t>
            </a:r>
            <a:endParaRPr lang="en-US" sz="2600" dirty="0">
              <a:latin typeface="+mj-lt"/>
            </a:endParaRPr>
          </a:p>
          <a:p>
            <a:pPr lvl="1"/>
            <a:r>
              <a:rPr lang="en-US" sz="2600" dirty="0" smtClean="0">
                <a:latin typeface="+mj-lt"/>
              </a:rPr>
              <a:t>Solid Waste (garbage) management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389120"/>
          </a:xfrm>
        </p:spPr>
        <p:txBody>
          <a:bodyPr>
            <a:normAutofit/>
          </a:bodyPr>
          <a:lstStyle/>
          <a:p>
            <a:pPr>
              <a:buNone/>
            </a:pPr>
            <a:r>
              <a:rPr lang="en-US" u="sng" dirty="0" smtClean="0">
                <a:latin typeface="Calibri" pitchFamily="34" charset="0"/>
              </a:rPr>
              <a:t>Attitude</a:t>
            </a:r>
          </a:p>
          <a:p>
            <a:pPr lvl="0"/>
            <a:r>
              <a:rPr lang="en-US" dirty="0" smtClean="0">
                <a:latin typeface="Calibri" pitchFamily="34" charset="0"/>
              </a:rPr>
              <a:t>Feel a personal sense of responsibility to care for the natural environment.</a:t>
            </a:r>
          </a:p>
          <a:p>
            <a:pPr lvl="0"/>
            <a:r>
              <a:rPr lang="en-US" dirty="0" smtClean="0">
                <a:latin typeface="Calibri" pitchFamily="34" charset="0"/>
              </a:rPr>
              <a:t>Appreciate the value of their individual actions in environmental protection.</a:t>
            </a:r>
          </a:p>
          <a:p>
            <a:pPr lvl="0"/>
            <a:r>
              <a:rPr lang="en-US" dirty="0" smtClean="0">
                <a:latin typeface="Calibri" pitchFamily="34" charset="0"/>
              </a:rPr>
              <a:t>Commit to utilizing knowledge and competence in  a personal environmental stewardship programme, and educating and encouraging others to do likewise.</a:t>
            </a:r>
          </a:p>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Group Activity (cont’d)</a:t>
            </a:r>
            <a:endParaRPr lang="en-US" sz="3400" dirty="0"/>
          </a:p>
        </p:txBody>
      </p:sp>
      <p:sp>
        <p:nvSpPr>
          <p:cNvPr id="3" name="Content Placeholder 2"/>
          <p:cNvSpPr>
            <a:spLocks noGrp="1"/>
          </p:cNvSpPr>
          <p:nvPr>
            <p:ph idx="1"/>
          </p:nvPr>
        </p:nvSpPr>
        <p:spPr/>
        <p:txBody>
          <a:bodyPr/>
          <a:lstStyle/>
          <a:p>
            <a:r>
              <a:rPr lang="en-US" dirty="0" smtClean="0">
                <a:latin typeface="+mj-lt"/>
              </a:rPr>
              <a:t>Make Predictions about the challenges you would face in bringing about change at your workplace</a:t>
            </a:r>
          </a:p>
          <a:p>
            <a:r>
              <a:rPr lang="en-US" dirty="0" smtClean="0">
                <a:latin typeface="+mj-lt"/>
              </a:rPr>
              <a:t>Suggest possible strategies for overcoming these challenges</a:t>
            </a:r>
          </a:p>
          <a:p>
            <a:endParaRPr lang="en-US" dirty="0" smtClean="0">
              <a:latin typeface="+mj-lt"/>
            </a:endParaRPr>
          </a:p>
          <a:p>
            <a:pPr>
              <a:buNone/>
            </a:pPr>
            <a:r>
              <a:rPr lang="en-US" dirty="0" smtClean="0">
                <a:latin typeface="+mj-lt"/>
              </a:rPr>
              <a:t>Time Allotment</a:t>
            </a:r>
          </a:p>
          <a:p>
            <a:r>
              <a:rPr lang="en-US" dirty="0" smtClean="0">
                <a:latin typeface="+mj-lt"/>
              </a:rPr>
              <a:t>15 minutes for group discussion</a:t>
            </a:r>
          </a:p>
          <a:p>
            <a:r>
              <a:rPr lang="en-US" dirty="0" smtClean="0">
                <a:latin typeface="+mj-lt"/>
              </a:rPr>
              <a:t>5 minutes each for group presentations</a:t>
            </a:r>
            <a:endParaRPr lang="en-US" dirty="0">
              <a:latin typeface="+mj-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latin typeface="Calibri" pitchFamily="34" charset="0"/>
              </a:rPr>
              <a:t>Tips for Energy Management </a:t>
            </a:r>
            <a:endParaRPr lang="en-US" sz="3400" b="1" dirty="0">
              <a:latin typeface="Calibri" pitchFamily="34" charset="0"/>
            </a:endParaRPr>
          </a:p>
        </p:txBody>
      </p:sp>
      <p:sp>
        <p:nvSpPr>
          <p:cNvPr id="3" name="Content Placeholder 2"/>
          <p:cNvSpPr>
            <a:spLocks noGrp="1"/>
          </p:cNvSpPr>
          <p:nvPr>
            <p:ph idx="1"/>
          </p:nvPr>
        </p:nvSpPr>
        <p:spPr/>
        <p:txBody>
          <a:bodyPr>
            <a:noAutofit/>
          </a:bodyPr>
          <a:lstStyle/>
          <a:p>
            <a:pPr>
              <a:buNone/>
            </a:pPr>
            <a:r>
              <a:rPr lang="en-US" b="1" dirty="0" smtClean="0">
                <a:latin typeface="Calibri" pitchFamily="34" charset="0"/>
              </a:rPr>
              <a:t>LIGHTING</a:t>
            </a:r>
          </a:p>
          <a:p>
            <a:r>
              <a:rPr lang="en-US" dirty="0" smtClean="0">
                <a:latin typeface="Calibri" pitchFamily="34" charset="0"/>
              </a:rPr>
              <a:t>Use compact fluorescent energy saving bulbs rather than incandescent bulbs</a:t>
            </a:r>
          </a:p>
          <a:p>
            <a:r>
              <a:rPr lang="en-US" dirty="0" smtClean="0">
                <a:latin typeface="Calibri" pitchFamily="34" charset="0"/>
              </a:rPr>
              <a:t>Replace old fluorescent lighting fixtures using T-12 lamps with T-8 fluorescent lamps for better color, less flickering and 20 percent less energy use </a:t>
            </a:r>
          </a:p>
          <a:p>
            <a:pPr lvl="1"/>
            <a:r>
              <a:rPr lang="en-US" sz="2200" dirty="0" smtClean="0">
                <a:latin typeface="Calibri" pitchFamily="34" charset="0"/>
              </a:rPr>
              <a:t>T12 and T8 refer to diameters of lamp tubes.</a:t>
            </a:r>
          </a:p>
          <a:p>
            <a:pPr lvl="1"/>
            <a:r>
              <a:rPr lang="en-US" sz="2200" dirty="0" smtClean="0">
                <a:latin typeface="Calibri" pitchFamily="34" charset="0"/>
              </a:rPr>
              <a:t>Top-quality T8 lamps function with reduced mercury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r>
              <a:rPr lang="en-US" dirty="0" smtClean="0">
                <a:latin typeface="+mj-lt"/>
              </a:rPr>
              <a:t>Light exit signs with lower energy bulbs like compact fluorescent lamps (CFLs), light emitting diodes (LEDs), neon lighting or electroluminescent lighting technology.</a:t>
            </a:r>
          </a:p>
          <a:p>
            <a:r>
              <a:rPr lang="en-US" dirty="0" smtClean="0">
                <a:latin typeface="+mj-lt"/>
              </a:rPr>
              <a:t>Check out occupancy sensors for areas of the office that aren’t used as much, such as the break or conference room</a:t>
            </a:r>
          </a:p>
          <a:p>
            <a:pPr>
              <a:buNone/>
            </a:pPr>
            <a:r>
              <a:rPr lang="en-US" b="1" dirty="0" smtClean="0">
                <a:latin typeface="+mj-lt"/>
              </a:rPr>
              <a:t>Quick Stats</a:t>
            </a:r>
            <a:endParaRPr lang="en-US" dirty="0" smtClean="0">
              <a:latin typeface="+mj-lt"/>
            </a:endParaRPr>
          </a:p>
          <a:p>
            <a:r>
              <a:rPr lang="en-US" dirty="0" smtClean="0">
                <a:latin typeface="+mj-lt"/>
              </a:rPr>
              <a:t>Replacing tungsten bulbs with compact fluorescent lamps (CFL) typically makes an immediate cost savings of between 50-80 percent, and CFLs last up to 10 times longer than incandescent bulbs. Ideally when they do burn out, CFLs should be recycled.</a:t>
            </a:r>
          </a:p>
          <a:p>
            <a:endParaRPr lang="en-US" sz="2800" dirty="0" smtClean="0">
              <a:latin typeface="+mj-lt"/>
            </a:endParaRPr>
          </a:p>
          <a:p>
            <a:endParaRPr lang="en-US" dirty="0">
              <a:latin typeface="+mj-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latin typeface="Calibri" pitchFamily="34" charset="0"/>
              </a:rPr>
              <a:t>Over its life span, a fluorescent tube will save 640 kWh of electricity compared with the equivalent 100-watt standard bulb. This reduces the production of carbon dioxide, a green house gas, by half a ton and </a:t>
            </a:r>
            <a:r>
              <a:rPr lang="en-US" dirty="0" err="1" smtClean="0">
                <a:latin typeface="Calibri" pitchFamily="34" charset="0"/>
              </a:rPr>
              <a:t>sulphur</a:t>
            </a:r>
            <a:r>
              <a:rPr lang="en-US" dirty="0" smtClean="0">
                <a:latin typeface="Calibri" pitchFamily="34" charset="0"/>
              </a:rPr>
              <a:t> dioxide, which causes acid rain, by 3 kg.</a:t>
            </a:r>
          </a:p>
          <a:p>
            <a:r>
              <a:rPr lang="en-US" dirty="0" smtClean="0">
                <a:latin typeface="Calibri" pitchFamily="34" charset="0"/>
              </a:rPr>
              <a:t>According to a US Department of Energy (DOE) end use study from 1995, lighting accounts for about 29 percent of the energy use in a typical office.</a:t>
            </a:r>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229600" cy="5638800"/>
          </a:xfrm>
        </p:spPr>
        <p:txBody>
          <a:bodyPr>
            <a:noAutofit/>
          </a:bodyPr>
          <a:lstStyle/>
          <a:p>
            <a:pPr>
              <a:buNone/>
            </a:pPr>
            <a:r>
              <a:rPr lang="en-US" b="1" dirty="0" smtClean="0">
                <a:latin typeface="Calibri" pitchFamily="34" charset="0"/>
              </a:rPr>
              <a:t>EQUIPMENT</a:t>
            </a:r>
          </a:p>
          <a:p>
            <a:r>
              <a:rPr lang="en-US" dirty="0" smtClean="0">
                <a:latin typeface="Calibri" pitchFamily="34" charset="0"/>
              </a:rPr>
              <a:t>Turn machines off when you leave the office for the night</a:t>
            </a:r>
          </a:p>
          <a:p>
            <a:pPr lvl="1"/>
            <a:r>
              <a:rPr lang="en-US" sz="2200" dirty="0" smtClean="0">
                <a:latin typeface="Calibri" pitchFamily="34" charset="0"/>
              </a:rPr>
              <a:t>A Lawrence Berkeley Lab study from 1999 estimated that one workstation (computer and monitor) left on after business hours is responsible for power plants emitting nearly one ton of CO2 per year.</a:t>
            </a:r>
          </a:p>
          <a:p>
            <a:r>
              <a:rPr lang="en-US" dirty="0" smtClean="0">
                <a:latin typeface="Calibri" pitchFamily="34" charset="0"/>
              </a:rPr>
              <a:t>Activate sleep mode for printers, copiers and fax machines so they’ll sense inactive periods</a:t>
            </a:r>
          </a:p>
          <a:p>
            <a:r>
              <a:rPr lang="en-US" dirty="0" smtClean="0">
                <a:latin typeface="Calibri" pitchFamily="34" charset="0"/>
              </a:rPr>
              <a:t>Consider consolidating these machines by purchasing a machine that performs multiple office functions.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Autofit/>
          </a:bodyPr>
          <a:lstStyle/>
          <a:p>
            <a:pPr lvl="0"/>
            <a:r>
              <a:rPr lang="en-US" dirty="0" smtClean="0">
                <a:latin typeface="Calibri" pitchFamily="34" charset="0"/>
              </a:rPr>
              <a:t>It’s estimated (Microsoft) that simply by placing PCs in sleep mode, an organization could:</a:t>
            </a:r>
          </a:p>
          <a:p>
            <a:pPr lvl="1"/>
            <a:r>
              <a:rPr lang="en-US" sz="2200" dirty="0" smtClean="0">
                <a:latin typeface="Calibri" pitchFamily="34" charset="0"/>
              </a:rPr>
              <a:t>Reduce greenhouse gasses by half a ton annually for each computer;</a:t>
            </a:r>
          </a:p>
          <a:p>
            <a:pPr lvl="1"/>
            <a:r>
              <a:rPr lang="en-US" sz="2200" dirty="0" smtClean="0">
                <a:latin typeface="Calibri" pitchFamily="34" charset="0"/>
              </a:rPr>
              <a:t>Reduce greenhouse emissions by the equivalent of one car for each 10 computers;</a:t>
            </a:r>
          </a:p>
          <a:p>
            <a:pPr lvl="1"/>
            <a:r>
              <a:rPr lang="en-US" sz="2200" dirty="0" smtClean="0">
                <a:latin typeface="Calibri" pitchFamily="34" charset="0"/>
              </a:rPr>
              <a:t>Reduce costs by $707.70 US for every 100 computers.</a:t>
            </a:r>
          </a:p>
          <a:p>
            <a:r>
              <a:rPr lang="en-US" dirty="0" smtClean="0">
                <a:latin typeface="Calibri" pitchFamily="34" charset="0"/>
              </a:rPr>
              <a:t>If you’re looking to purchase new office equipment, look for ENERGY STAR qualified products to cut down energy use and pollution</a:t>
            </a:r>
            <a:endParaRPr lang="en-US" dirty="0">
              <a:latin typeface="Calibri" pitchFamily="34" charset="0"/>
            </a:endParaRPr>
          </a:p>
        </p:txBody>
      </p:sp>
      <p:pic>
        <p:nvPicPr>
          <p:cNvPr id="4" name="Picture 3" descr="images.jpg"/>
          <p:cNvPicPr>
            <a:picLocks noChangeAspect="1"/>
          </p:cNvPicPr>
          <p:nvPr/>
        </p:nvPicPr>
        <p:blipFill>
          <a:blip r:embed="rId2" cstate="print"/>
          <a:stretch>
            <a:fillRect/>
          </a:stretch>
        </p:blipFill>
        <p:spPr>
          <a:xfrm>
            <a:off x="4038600" y="4495800"/>
            <a:ext cx="1524000" cy="80392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dirty="0" smtClean="0">
                <a:latin typeface="Calibri" pitchFamily="34" charset="0"/>
              </a:rPr>
              <a:t>Ink-jet printers use less energy than laser models </a:t>
            </a:r>
          </a:p>
          <a:p>
            <a:r>
              <a:rPr lang="en-US" dirty="0" smtClean="0">
                <a:latin typeface="Calibri" pitchFamily="34" charset="0"/>
              </a:rPr>
              <a:t>Locate the fridge where air can circulate around the coils at the back in a cool spot away from the oven or the sun. This can save up to 150 kilograms of greenhouse gas each year </a:t>
            </a:r>
          </a:p>
          <a:p>
            <a:pPr lvl="0"/>
            <a:r>
              <a:rPr lang="en-US" dirty="0" smtClean="0">
                <a:latin typeface="Calibri" pitchFamily="34" charset="0"/>
              </a:rPr>
              <a:t>Fresh food compartments should be set at around 4°C to 5°C and freezers should optimally be set between -15°C and -18°C </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Autofit/>
          </a:bodyPr>
          <a:lstStyle/>
          <a:p>
            <a:r>
              <a:rPr lang="en-US" b="1" dirty="0" smtClean="0">
                <a:latin typeface="Calibri" pitchFamily="34" charset="0"/>
              </a:rPr>
              <a:t>TRANSPORTATION / VEHICLE MANAGEMENT</a:t>
            </a:r>
          </a:p>
          <a:p>
            <a:pPr lvl="1"/>
            <a:r>
              <a:rPr lang="en-US" sz="2600" dirty="0" smtClean="0">
                <a:latin typeface="Calibri" pitchFamily="34" charset="0"/>
              </a:rPr>
              <a:t>Buy fuel efficient vehicle</a:t>
            </a:r>
          </a:p>
          <a:p>
            <a:pPr lvl="1"/>
            <a:r>
              <a:rPr lang="en-US" sz="2600" dirty="0" smtClean="0">
                <a:latin typeface="Calibri" pitchFamily="34" charset="0"/>
              </a:rPr>
              <a:t>Drive smart </a:t>
            </a:r>
          </a:p>
          <a:p>
            <a:pPr lvl="2"/>
            <a:r>
              <a:rPr lang="en-US" sz="2200" dirty="0" smtClean="0">
                <a:latin typeface="Calibri" pitchFamily="34" charset="0"/>
              </a:rPr>
              <a:t>go easy on the brakes and gas pedal, avoid hard accelerations, reduce time spent idling and unload unnecessary items in your trunk to reduce weight.</a:t>
            </a:r>
          </a:p>
          <a:p>
            <a:pPr lvl="2"/>
            <a:r>
              <a:rPr lang="en-US" sz="2200" dirty="0" smtClean="0">
                <a:latin typeface="Calibri" pitchFamily="34" charset="0"/>
              </a:rPr>
              <a:t>If you have a removable roof rack and you are not using it, take it off to improve your fuel economy by as much as 5 percent. </a:t>
            </a:r>
          </a:p>
          <a:p>
            <a:pPr lvl="2"/>
            <a:r>
              <a:rPr lang="en-US" sz="2200" dirty="0" smtClean="0">
                <a:latin typeface="Calibri" pitchFamily="34" charset="0"/>
              </a:rPr>
              <a:t>Use overdrive and cruise control on your car if you have those features. </a:t>
            </a:r>
            <a:endParaRPr lang="en-US" sz="2200" dirty="0">
              <a:latin typeface="Calibri"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a:bodyPr>
          <a:lstStyle/>
          <a:p>
            <a:pPr lvl="1"/>
            <a:r>
              <a:rPr lang="en-US" sz="2600" dirty="0" smtClean="0">
                <a:latin typeface="+mj-lt"/>
              </a:rPr>
              <a:t>Tune your vehicle</a:t>
            </a:r>
          </a:p>
          <a:p>
            <a:pPr lvl="2"/>
            <a:r>
              <a:rPr lang="en-US" sz="2200" dirty="0" smtClean="0">
                <a:latin typeface="+mj-lt"/>
              </a:rPr>
              <a:t>A well-maintained car is more fuel-efficient, produces fewer greenhouse gas emissions, is more reliable, and is safer!</a:t>
            </a:r>
          </a:p>
          <a:p>
            <a:pPr lvl="1"/>
            <a:r>
              <a:rPr lang="en-US" sz="2600" dirty="0" smtClean="0">
                <a:latin typeface="+mj-lt"/>
              </a:rPr>
              <a:t>Check your tires</a:t>
            </a:r>
          </a:p>
          <a:p>
            <a:pPr lvl="2"/>
            <a:r>
              <a:rPr lang="en-US" sz="2200" dirty="0" smtClean="0">
                <a:latin typeface="+mj-lt"/>
              </a:rPr>
              <a:t>Check your tire pressure regularly. Under-inflation increases tire wear, reduces your fuel economy by up to 3 percent, and leads to increased emissions of greenhouse gases and air pollutants.</a:t>
            </a:r>
          </a:p>
          <a:p>
            <a:pPr lvl="1"/>
            <a:r>
              <a:rPr lang="en-US" sz="2600" dirty="0" smtClean="0">
                <a:latin typeface="+mj-lt"/>
              </a:rPr>
              <a:t>Reduce miles you drive </a:t>
            </a:r>
          </a:p>
          <a:p>
            <a:pPr lvl="1"/>
            <a:r>
              <a:rPr lang="en-US" sz="2600" dirty="0" smtClean="0">
                <a:latin typeface="+mj-lt"/>
              </a:rPr>
              <a:t>Use Renewable Fuels</a:t>
            </a:r>
          </a:p>
          <a:p>
            <a:pPr lvl="2"/>
            <a:r>
              <a:rPr lang="en-US" sz="2200" dirty="0" smtClean="0">
                <a:latin typeface="+mj-lt"/>
              </a:rPr>
              <a:t>E10, biodiesel</a:t>
            </a:r>
          </a:p>
          <a:p>
            <a:pPr lvl="2"/>
            <a:r>
              <a:rPr lang="en-US" sz="2200" dirty="0" smtClean="0">
                <a:latin typeface="+mj-lt"/>
              </a:rPr>
              <a:t>Biodiesel is a renewable fuel made from agricultural resources such as vegetable oils. </a:t>
            </a:r>
          </a:p>
          <a:p>
            <a:pPr lvl="1"/>
            <a:endParaRPr lang="en-US" sz="2600" dirty="0" smtClean="0">
              <a:latin typeface="+mj-lt"/>
            </a:endParaRPr>
          </a:p>
          <a:p>
            <a:pPr lvl="2">
              <a:buNone/>
            </a:pPr>
            <a:endParaRPr lang="en-US" sz="2800" dirty="0">
              <a:latin typeface="+mj-l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latin typeface="Calibri" pitchFamily="34" charset="0"/>
              </a:rPr>
              <a:t>Tips for Water Conservation</a:t>
            </a:r>
            <a:br>
              <a:rPr lang="en-US" sz="3400" b="1" dirty="0" smtClean="0">
                <a:latin typeface="Calibri" pitchFamily="34" charset="0"/>
              </a:rPr>
            </a:br>
            <a:endParaRPr lang="en-US" sz="3400" b="1" dirty="0">
              <a:latin typeface="Calibri" pitchFamily="34" charset="0"/>
            </a:endParaRPr>
          </a:p>
        </p:txBody>
      </p:sp>
      <p:sp>
        <p:nvSpPr>
          <p:cNvPr id="3" name="Content Placeholder 2"/>
          <p:cNvSpPr>
            <a:spLocks noGrp="1"/>
          </p:cNvSpPr>
          <p:nvPr>
            <p:ph idx="1"/>
          </p:nvPr>
        </p:nvSpPr>
        <p:spPr>
          <a:xfrm>
            <a:off x="304800" y="1524000"/>
            <a:ext cx="8229600" cy="4389120"/>
          </a:xfrm>
        </p:spPr>
        <p:txBody>
          <a:bodyPr>
            <a:normAutofit/>
          </a:bodyPr>
          <a:lstStyle/>
          <a:p>
            <a:r>
              <a:rPr lang="en-US" dirty="0" smtClean="0">
                <a:latin typeface="Calibri" pitchFamily="34" charset="0"/>
              </a:rPr>
              <a:t>Fix leaks.</a:t>
            </a:r>
          </a:p>
          <a:p>
            <a:r>
              <a:rPr lang="en-US" dirty="0" smtClean="0">
                <a:latin typeface="Calibri" pitchFamily="34" charset="0"/>
              </a:rPr>
              <a:t>Install a low-flush or dual flush toilet.</a:t>
            </a:r>
          </a:p>
          <a:p>
            <a:pPr lvl="1"/>
            <a:r>
              <a:rPr lang="en-US" sz="2200" dirty="0" smtClean="0">
                <a:latin typeface="Calibri" pitchFamily="34" charset="0"/>
              </a:rPr>
              <a:t>Toilet flushing uses as much water in a day as you drink in a whole month. </a:t>
            </a:r>
          </a:p>
          <a:p>
            <a:pPr lvl="1"/>
            <a:r>
              <a:rPr lang="en-US" sz="2200" dirty="0" smtClean="0">
                <a:latin typeface="Calibri" pitchFamily="34" charset="0"/>
              </a:rPr>
              <a:t>An old-style single-flush toilet could use up to 12 </a:t>
            </a:r>
            <a:r>
              <a:rPr lang="en-US" sz="2200" dirty="0" err="1" smtClean="0">
                <a:latin typeface="Calibri" pitchFamily="34" charset="0"/>
              </a:rPr>
              <a:t>litres</a:t>
            </a:r>
            <a:r>
              <a:rPr lang="en-US" sz="2200" dirty="0" smtClean="0">
                <a:latin typeface="Calibri" pitchFamily="34" charset="0"/>
              </a:rPr>
              <a:t> of water per flush. A standard dual flush toilet uses only three </a:t>
            </a:r>
            <a:r>
              <a:rPr lang="en-US" sz="2200" dirty="0" err="1" smtClean="0">
                <a:latin typeface="Calibri" pitchFamily="34" charset="0"/>
              </a:rPr>
              <a:t>litres</a:t>
            </a:r>
            <a:r>
              <a:rPr lang="en-US" sz="2200" dirty="0" smtClean="0">
                <a:latin typeface="Calibri" pitchFamily="34" charset="0"/>
              </a:rPr>
              <a:t> on a half-flush</a:t>
            </a:r>
          </a:p>
          <a:p>
            <a:r>
              <a:rPr lang="en-US" dirty="0" smtClean="0">
                <a:latin typeface="Calibri" pitchFamily="34" charset="0"/>
              </a:rPr>
              <a:t>Create your own low flush </a:t>
            </a:r>
            <a:r>
              <a:rPr lang="en-US" dirty="0" err="1" smtClean="0">
                <a:latin typeface="Calibri" pitchFamily="34" charset="0"/>
              </a:rPr>
              <a:t>loo</a:t>
            </a:r>
            <a:r>
              <a:rPr lang="en-US" dirty="0" smtClean="0">
                <a:latin typeface="Calibri" pitchFamily="34" charset="0"/>
              </a:rPr>
              <a:t> by filling one or more plastic bottles with water and placing them in the cistern to reduce the volume of water used per flush.</a:t>
            </a:r>
          </a:p>
          <a:p>
            <a:pPr>
              <a:buNone/>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eaLnBrk="1" hangingPunct="1"/>
            <a:r>
              <a:rPr lang="en-US" sz="3400" b="1" dirty="0" smtClean="0"/>
              <a:t>What is the Environment?</a:t>
            </a:r>
          </a:p>
        </p:txBody>
      </p:sp>
      <p:sp>
        <p:nvSpPr>
          <p:cNvPr id="194563" name="Rectangle 3"/>
          <p:cNvSpPr>
            <a:spLocks noGrp="1" noChangeArrowheads="1"/>
          </p:cNvSpPr>
          <p:nvPr>
            <p:ph type="body" idx="1"/>
          </p:nvPr>
        </p:nvSpPr>
        <p:spPr/>
        <p:txBody>
          <a:bodyPr/>
          <a:lstStyle/>
          <a:p>
            <a:pPr eaLnBrk="1" hangingPunct="1">
              <a:buNone/>
            </a:pPr>
            <a:r>
              <a:rPr lang="en-US" dirty="0" smtClean="0">
                <a:solidFill>
                  <a:srgbClr val="333300"/>
                </a:solidFill>
                <a:latin typeface="+mj-lt"/>
              </a:rPr>
              <a:t>	A</a:t>
            </a:r>
            <a:r>
              <a:rPr lang="en-US" dirty="0" smtClean="0">
                <a:latin typeface="+mj-lt"/>
              </a:rPr>
              <a:t>ll </a:t>
            </a:r>
            <a:r>
              <a:rPr lang="en-US" b="1" dirty="0" smtClean="0">
                <a:latin typeface="+mj-lt"/>
              </a:rPr>
              <a:t>living</a:t>
            </a:r>
            <a:r>
              <a:rPr lang="en-US" dirty="0" smtClean="0">
                <a:latin typeface="+mj-lt"/>
              </a:rPr>
              <a:t> &amp; </a:t>
            </a:r>
            <a:r>
              <a:rPr lang="en-US" b="1" dirty="0" smtClean="0">
                <a:latin typeface="+mj-lt"/>
              </a:rPr>
              <a:t>non-living</a:t>
            </a:r>
            <a:r>
              <a:rPr lang="en-US" dirty="0" smtClean="0">
                <a:latin typeface="+mj-lt"/>
              </a:rPr>
              <a:t> external factors that </a:t>
            </a:r>
            <a:r>
              <a:rPr lang="en-US" b="1" dirty="0" smtClean="0">
                <a:latin typeface="+mj-lt"/>
              </a:rPr>
              <a:t>affect</a:t>
            </a:r>
            <a:r>
              <a:rPr lang="en-US" dirty="0" smtClean="0">
                <a:latin typeface="+mj-lt"/>
              </a:rPr>
              <a:t> an </a:t>
            </a:r>
            <a:r>
              <a:rPr lang="en-US" b="1" dirty="0" smtClean="0">
                <a:latin typeface="+mj-lt"/>
              </a:rPr>
              <a:t>organism</a:t>
            </a:r>
          </a:p>
        </p:txBody>
      </p:sp>
      <p:pic>
        <p:nvPicPr>
          <p:cNvPr id="4100" name="Picture 7" descr="Snowy Egrits"/>
          <p:cNvPicPr>
            <a:picLocks noChangeAspect="1" noChangeArrowheads="1"/>
          </p:cNvPicPr>
          <p:nvPr/>
        </p:nvPicPr>
        <p:blipFill>
          <a:blip r:embed="rId2" cstate="print"/>
          <a:srcRect/>
          <a:stretch>
            <a:fillRect/>
          </a:stretch>
        </p:blipFill>
        <p:spPr bwMode="auto">
          <a:xfrm>
            <a:off x="5769327" y="3200401"/>
            <a:ext cx="2806348" cy="3276600"/>
          </a:xfrm>
          <a:prstGeom prst="rect">
            <a:avLst/>
          </a:prstGeom>
          <a:noFill/>
          <a:ln w="9525">
            <a:noFill/>
            <a:miter lim="800000"/>
            <a:headEnd/>
            <a:tailEnd/>
          </a:ln>
        </p:spPr>
      </p:pic>
      <p:pic>
        <p:nvPicPr>
          <p:cNvPr id="4101" name="Picture 8" descr="YS falls"/>
          <p:cNvPicPr>
            <a:picLocks noChangeAspect="1" noChangeArrowheads="1"/>
          </p:cNvPicPr>
          <p:nvPr/>
        </p:nvPicPr>
        <p:blipFill>
          <a:blip r:embed="rId3" cstate="print"/>
          <a:srcRect/>
          <a:stretch>
            <a:fillRect/>
          </a:stretch>
        </p:blipFill>
        <p:spPr bwMode="auto">
          <a:xfrm>
            <a:off x="761999" y="3200400"/>
            <a:ext cx="4354401"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r>
              <a:rPr lang="en-US" dirty="0" smtClean="0">
                <a:latin typeface="+mj-lt"/>
              </a:rPr>
              <a:t>Install aerators on taps which use 50 percent less water than standard taps. You can buy tap aerators from hardware and plumbing shops for a few dollars. They are easy to install yourself; Just unscrew your old tap and replace it </a:t>
            </a:r>
          </a:p>
          <a:p>
            <a:r>
              <a:rPr lang="en-US" dirty="0" smtClean="0">
                <a:latin typeface="+mj-lt"/>
              </a:rPr>
              <a:t>Practice water conservation when taking a shower, brushing teeth or washing hands</a:t>
            </a:r>
          </a:p>
          <a:p>
            <a:pPr lvl="0"/>
            <a:r>
              <a:rPr lang="en-US" dirty="0" smtClean="0">
                <a:latin typeface="+mj-lt"/>
              </a:rPr>
              <a:t>Fit a water-efficient shower head. A standard showerhead may use up to 25 </a:t>
            </a:r>
            <a:r>
              <a:rPr lang="en-US" dirty="0" err="1" smtClean="0">
                <a:latin typeface="+mj-lt"/>
              </a:rPr>
              <a:t>litres</a:t>
            </a:r>
            <a:r>
              <a:rPr lang="en-US" dirty="0" smtClean="0">
                <a:latin typeface="+mj-lt"/>
              </a:rPr>
              <a:t> of water per minute. A water-efficient showerhead might use as little as seven </a:t>
            </a:r>
            <a:r>
              <a:rPr lang="en-US" dirty="0" err="1" smtClean="0">
                <a:latin typeface="+mj-lt"/>
              </a:rPr>
              <a:t>litres</a:t>
            </a:r>
            <a:r>
              <a:rPr lang="en-US" dirty="0" smtClean="0">
                <a:latin typeface="+mj-lt"/>
              </a:rPr>
              <a:t> per minute (these should not be fitted to electric showers as this can lead to overheating of the water) </a:t>
            </a:r>
          </a:p>
          <a:p>
            <a:endParaRPr lang="en-US" sz="2800" dirty="0" smtClean="0">
              <a:latin typeface="+mj-lt"/>
            </a:endParaRPr>
          </a:p>
          <a:p>
            <a:endParaRPr lang="en-US" dirty="0">
              <a:latin typeface="+mj-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800" b="1" dirty="0" smtClean="0"/>
              <a:t>Tips for Waste Management</a:t>
            </a:r>
            <a:br>
              <a:rPr lang="en-US" sz="3800" b="1" dirty="0" smtClean="0"/>
            </a:br>
            <a:r>
              <a:rPr lang="en-US" dirty="0" smtClean="0"/>
              <a:t> </a:t>
            </a:r>
            <a:endParaRPr lang="en-US" dirty="0"/>
          </a:p>
        </p:txBody>
      </p:sp>
      <p:sp>
        <p:nvSpPr>
          <p:cNvPr id="6" name="Content Placeholder 5"/>
          <p:cNvSpPr>
            <a:spLocks noGrp="1"/>
          </p:cNvSpPr>
          <p:nvPr>
            <p:ph idx="1"/>
          </p:nvPr>
        </p:nvSpPr>
        <p:spPr>
          <a:xfrm>
            <a:off x="533400" y="1524000"/>
            <a:ext cx="8229600" cy="4389120"/>
          </a:xfrm>
        </p:spPr>
        <p:txBody>
          <a:bodyPr>
            <a:normAutofit fontScale="92500"/>
          </a:bodyPr>
          <a:lstStyle/>
          <a:p>
            <a:r>
              <a:rPr lang="en-US" sz="2800" dirty="0" smtClean="0">
                <a:latin typeface="+mj-lt"/>
              </a:rPr>
              <a:t>Reduce</a:t>
            </a:r>
          </a:p>
          <a:p>
            <a:r>
              <a:rPr lang="en-US" sz="2800" dirty="0" smtClean="0">
                <a:latin typeface="+mj-lt"/>
              </a:rPr>
              <a:t>Reuse</a:t>
            </a:r>
          </a:p>
          <a:p>
            <a:r>
              <a:rPr lang="en-US" sz="2800" dirty="0" smtClean="0">
                <a:latin typeface="+mj-lt"/>
              </a:rPr>
              <a:t>Recycle</a:t>
            </a:r>
          </a:p>
          <a:p>
            <a:pPr lvl="0"/>
            <a:r>
              <a:rPr lang="en-US" sz="2800" dirty="0" smtClean="0">
                <a:latin typeface="+mj-lt"/>
              </a:rPr>
              <a:t>Use durable towels, tablecloths, napkins, dishes, cups, and glasses.</a:t>
            </a:r>
          </a:p>
          <a:p>
            <a:pPr lvl="0"/>
            <a:r>
              <a:rPr lang="en-US" sz="2800" dirty="0" smtClean="0">
                <a:latin typeface="+mj-lt"/>
              </a:rPr>
              <a:t>Bring re-useable cutlery (reuse plastic forks and spoons)</a:t>
            </a:r>
          </a:p>
          <a:p>
            <a:pPr lvl="0"/>
            <a:r>
              <a:rPr lang="en-US" sz="2800" dirty="0" smtClean="0">
                <a:latin typeface="+mj-lt"/>
              </a:rPr>
              <a:t>Buy rewritable CDs, or use a USB flash drive rather than one-use CDs or DVDs to reduce waste</a:t>
            </a:r>
          </a:p>
          <a:p>
            <a:pPr lvl="0"/>
            <a:r>
              <a:rPr lang="en-US" sz="2800" dirty="0" smtClean="0">
                <a:latin typeface="+mj-lt"/>
              </a:rPr>
              <a:t>Reduce printing</a:t>
            </a:r>
          </a:p>
          <a:p>
            <a:endParaRPr lang="en-US" dirty="0">
              <a:latin typeface="+mj-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lvl="0"/>
            <a:r>
              <a:rPr lang="en-US" dirty="0" smtClean="0">
                <a:latin typeface="+mj-lt"/>
              </a:rPr>
              <a:t>Print on both sides paper</a:t>
            </a:r>
          </a:p>
          <a:p>
            <a:r>
              <a:rPr lang="en-US" dirty="0" smtClean="0">
                <a:latin typeface="+mj-lt"/>
              </a:rPr>
              <a:t>Use a stick-on label on the first page of a fax instead of a full cover sheet.</a:t>
            </a:r>
          </a:p>
          <a:p>
            <a:r>
              <a:rPr lang="en-US" dirty="0" smtClean="0">
                <a:latin typeface="+mj-lt"/>
              </a:rPr>
              <a:t>When buying paper, buy recycled paper made from a high percentage of post-consumer recycled content.</a:t>
            </a:r>
          </a:p>
          <a:p>
            <a:pPr lvl="1"/>
            <a:r>
              <a:rPr lang="en-US" sz="2200" dirty="0" smtClean="0">
                <a:latin typeface="+mj-lt"/>
              </a:rPr>
              <a:t>A ton of 100 percent recycled paper saves the equivalent of 4,100 kWh of energy, 7,000 gallons of water, 60 pounds of air emissions, and three cubic yards of landfill space.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867400"/>
          </a:xfrm>
        </p:spPr>
        <p:txBody>
          <a:bodyPr>
            <a:normAutofit/>
          </a:bodyPr>
          <a:lstStyle/>
          <a:p>
            <a:r>
              <a:rPr lang="en-US" dirty="0" smtClean="0">
                <a:latin typeface="+mj-lt"/>
              </a:rPr>
              <a:t>Look for paper that is processed chlorine free (PCF) because its produced without elemental chlorine or chlorine derivatives.</a:t>
            </a:r>
          </a:p>
          <a:p>
            <a:r>
              <a:rPr lang="en-US" dirty="0" smtClean="0">
                <a:latin typeface="+mj-lt"/>
              </a:rPr>
              <a:t>Use unbleached and uncolored paper. If you need to use colored paper, use pastel colors.</a:t>
            </a:r>
          </a:p>
          <a:p>
            <a:r>
              <a:rPr lang="en-US" dirty="0" smtClean="0">
                <a:latin typeface="+mj-lt"/>
              </a:rPr>
              <a:t>Use incoming packaging materials for outgoing shipments.</a:t>
            </a:r>
          </a:p>
          <a:p>
            <a:r>
              <a:rPr lang="en-US" dirty="0" smtClean="0">
                <a:latin typeface="+mj-lt"/>
              </a:rPr>
              <a:t>Construct a compost pit for food scraps and other biodegradable waste</a:t>
            </a:r>
          </a:p>
          <a:p>
            <a:r>
              <a:rPr lang="en-US" dirty="0" smtClean="0">
                <a:latin typeface="+mj-lt"/>
              </a:rPr>
              <a:t>Purchase products in bulk</a:t>
            </a:r>
          </a:p>
          <a:p>
            <a:r>
              <a:rPr lang="en-US" dirty="0" smtClean="0">
                <a:latin typeface="+mj-lt"/>
              </a:rPr>
              <a:t>Make sure employees have bins to recycle paper at their desk.</a:t>
            </a:r>
          </a:p>
          <a:p>
            <a:endParaRPr lang="en-US" dirty="0" smtClean="0">
              <a:latin typeface="+mj-lt"/>
            </a:endParaRPr>
          </a:p>
          <a:p>
            <a:endParaRPr lang="en-US" dirty="0">
              <a:latin typeface="+mj-l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b="1" dirty="0" smtClean="0">
                <a:latin typeface="Calibri" pitchFamily="34" charset="0"/>
              </a:rPr>
              <a:t>Health and Safety</a:t>
            </a:r>
            <a:endParaRPr lang="en-US" sz="3400" b="1" dirty="0">
              <a:latin typeface="Calibri" pitchFamily="34" charset="0"/>
            </a:endParaRPr>
          </a:p>
        </p:txBody>
      </p:sp>
      <p:sp>
        <p:nvSpPr>
          <p:cNvPr id="3" name="Content Placeholder 2"/>
          <p:cNvSpPr>
            <a:spLocks noGrp="1"/>
          </p:cNvSpPr>
          <p:nvPr>
            <p:ph idx="1"/>
          </p:nvPr>
        </p:nvSpPr>
        <p:spPr/>
        <p:txBody>
          <a:bodyPr>
            <a:normAutofit/>
          </a:bodyPr>
          <a:lstStyle/>
          <a:p>
            <a:pPr>
              <a:buNone/>
            </a:pPr>
            <a:endParaRPr lang="en-US" b="1" dirty="0" smtClean="0">
              <a:latin typeface="Calibri" pitchFamily="34" charset="0"/>
            </a:endParaRPr>
          </a:p>
          <a:p>
            <a:pPr>
              <a:buNone/>
            </a:pPr>
            <a:r>
              <a:rPr lang="en-US" b="1" dirty="0" smtClean="0">
                <a:latin typeface="Calibri" pitchFamily="34" charset="0"/>
              </a:rPr>
              <a:t>KEY AREAS OF FOCUS</a:t>
            </a:r>
          </a:p>
          <a:p>
            <a:r>
              <a:rPr lang="en-US" dirty="0" smtClean="0">
                <a:latin typeface="Calibri" pitchFamily="34" charset="0"/>
              </a:rPr>
              <a:t>Hazardous materials</a:t>
            </a:r>
          </a:p>
          <a:p>
            <a:r>
              <a:rPr lang="en-US" dirty="0" smtClean="0">
                <a:latin typeface="Calibri" pitchFamily="34" charset="0"/>
              </a:rPr>
              <a:t>Indoor air quality</a:t>
            </a:r>
          </a:p>
          <a:p>
            <a:r>
              <a:rPr lang="en-US" dirty="0" smtClean="0">
                <a:latin typeface="Calibri" pitchFamily="34" charset="0"/>
              </a:rPr>
              <a:t>Ergonomics</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a:latin typeface="Calibri" pitchFamily="34" charset="0"/>
              </a:rPr>
              <a:t>The </a:t>
            </a:r>
            <a:r>
              <a:rPr lang="en-US" sz="3400" b="1" dirty="0" smtClean="0">
                <a:latin typeface="Calibri" pitchFamily="34" charset="0"/>
              </a:rPr>
              <a:t>Home and Work </a:t>
            </a:r>
            <a:r>
              <a:rPr lang="en-US" sz="3400" b="1" dirty="0">
                <a:latin typeface="Calibri" pitchFamily="34" charset="0"/>
              </a:rPr>
              <a:t>Environment</a:t>
            </a:r>
          </a:p>
        </p:txBody>
      </p:sp>
      <p:sp>
        <p:nvSpPr>
          <p:cNvPr id="3" name="Content Placeholder 2"/>
          <p:cNvSpPr>
            <a:spLocks noGrp="1"/>
          </p:cNvSpPr>
          <p:nvPr>
            <p:ph idx="1"/>
          </p:nvPr>
        </p:nvSpPr>
        <p:spPr/>
        <p:txBody>
          <a:bodyPr>
            <a:normAutofit/>
          </a:bodyPr>
          <a:lstStyle/>
          <a:p>
            <a:r>
              <a:rPr lang="en-US" dirty="0">
                <a:latin typeface="Calibri" pitchFamily="34" charset="0"/>
              </a:rPr>
              <a:t>May expose many </a:t>
            </a:r>
            <a:r>
              <a:rPr lang="en-US" dirty="0" smtClean="0">
                <a:latin typeface="Calibri" pitchFamily="34" charset="0"/>
              </a:rPr>
              <a:t>persons to </a:t>
            </a:r>
            <a:r>
              <a:rPr lang="en-US" dirty="0">
                <a:latin typeface="Calibri" pitchFamily="34" charset="0"/>
              </a:rPr>
              <a:t>health </a:t>
            </a:r>
            <a:r>
              <a:rPr lang="en-US" dirty="0" smtClean="0">
                <a:latin typeface="Calibri" pitchFamily="34" charset="0"/>
              </a:rPr>
              <a:t>hazards:</a:t>
            </a:r>
          </a:p>
          <a:p>
            <a:pPr lvl="1"/>
            <a:r>
              <a:rPr lang="en-US" sz="2600" dirty="0" smtClean="0">
                <a:latin typeface="Calibri" pitchFamily="34" charset="0"/>
              </a:rPr>
              <a:t>Injuries</a:t>
            </a:r>
          </a:p>
          <a:p>
            <a:pPr lvl="1"/>
            <a:r>
              <a:rPr lang="en-US" sz="2600" dirty="0" smtClean="0">
                <a:latin typeface="Calibri" pitchFamily="34" charset="0"/>
              </a:rPr>
              <a:t>Respiratory diseases</a:t>
            </a:r>
          </a:p>
          <a:p>
            <a:pPr lvl="1"/>
            <a:r>
              <a:rPr lang="en-US" sz="2600" dirty="0" smtClean="0">
                <a:latin typeface="Calibri" pitchFamily="34" charset="0"/>
              </a:rPr>
              <a:t>Cancer</a:t>
            </a:r>
          </a:p>
          <a:p>
            <a:pPr lvl="1"/>
            <a:r>
              <a:rPr lang="en-US" sz="2600" dirty="0" smtClean="0">
                <a:latin typeface="Calibri" pitchFamily="34" charset="0"/>
              </a:rPr>
              <a:t>Musculoskeletal </a:t>
            </a:r>
            <a:r>
              <a:rPr lang="en-US" sz="2600" dirty="0">
                <a:latin typeface="Calibri" pitchFamily="34" charset="0"/>
              </a:rPr>
              <a:t>and </a:t>
            </a:r>
            <a:r>
              <a:rPr lang="en-US" sz="2600" dirty="0" smtClean="0">
                <a:latin typeface="Calibri" pitchFamily="34" charset="0"/>
              </a:rPr>
              <a:t>reproductive disorders</a:t>
            </a:r>
          </a:p>
          <a:p>
            <a:pPr lvl="1"/>
            <a:r>
              <a:rPr lang="en-US" sz="2600" dirty="0" smtClean="0">
                <a:latin typeface="Calibri" pitchFamily="34" charset="0"/>
              </a:rPr>
              <a:t>Mental </a:t>
            </a:r>
            <a:r>
              <a:rPr lang="en-US" sz="2600" dirty="0">
                <a:latin typeface="Calibri" pitchFamily="34" charset="0"/>
              </a:rPr>
              <a:t>and neurological </a:t>
            </a:r>
            <a:r>
              <a:rPr lang="en-US" sz="2600" dirty="0" smtClean="0">
                <a:latin typeface="Calibri" pitchFamily="34" charset="0"/>
              </a:rPr>
              <a:t>illnesses</a:t>
            </a:r>
          </a:p>
          <a:p>
            <a:pPr lvl="1"/>
            <a:r>
              <a:rPr lang="en-US" sz="2600" dirty="0" smtClean="0">
                <a:latin typeface="Calibri" pitchFamily="34" charset="0"/>
              </a:rPr>
              <a:t>Eye </a:t>
            </a:r>
            <a:r>
              <a:rPr lang="en-US" sz="2600" dirty="0">
                <a:latin typeface="Calibri" pitchFamily="34" charset="0"/>
              </a:rPr>
              <a:t>damage and </a:t>
            </a:r>
            <a:r>
              <a:rPr lang="en-US" sz="2600" dirty="0" smtClean="0">
                <a:latin typeface="Calibri" pitchFamily="34" charset="0"/>
              </a:rPr>
              <a:t>hearing loss</a:t>
            </a:r>
          </a:p>
          <a:p>
            <a:pPr lvl="1"/>
            <a:r>
              <a:rPr lang="en-US" sz="2600" dirty="0" smtClean="0">
                <a:latin typeface="Calibri" pitchFamily="34" charset="0"/>
              </a:rPr>
              <a:t>Communicable </a:t>
            </a:r>
            <a:r>
              <a:rPr lang="en-US" sz="2600" dirty="0">
                <a:latin typeface="Calibri" pitchFamily="34" charset="0"/>
              </a:rPr>
              <a:t>diseases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latin typeface="Calibri" pitchFamily="34" charset="0"/>
              </a:rPr>
              <a:t>ROUTES OF ENTRY/ </a:t>
            </a:r>
            <a:r>
              <a:rPr lang="en-US" sz="3600" b="1" dirty="0" smtClean="0">
                <a:latin typeface="Calibri" pitchFamily="34" charset="0"/>
              </a:rPr>
              <a:t>HEALTH EFFECTS</a:t>
            </a:r>
            <a:br>
              <a:rPr lang="en-US" sz="3600" b="1" dirty="0" smtClean="0">
                <a:latin typeface="Calibri" pitchFamily="34" charset="0"/>
              </a:rPr>
            </a:br>
            <a:endParaRPr lang="en-US" sz="3600" b="1" dirty="0">
              <a:latin typeface="Calibri"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609600" y="1828800"/>
            <a:ext cx="7924800" cy="430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b="1" dirty="0" smtClean="0">
                <a:latin typeface="Calibri" pitchFamily="34" charset="0"/>
              </a:rPr>
              <a:t> </a:t>
            </a:r>
            <a:br>
              <a:rPr lang="en-US" sz="3400" b="1" dirty="0" smtClean="0">
                <a:latin typeface="Calibri" pitchFamily="34" charset="0"/>
              </a:rPr>
            </a:br>
            <a:r>
              <a:rPr lang="en-US" sz="3400" b="1" dirty="0" smtClean="0">
                <a:latin typeface="Calibri" pitchFamily="34" charset="0"/>
              </a:rPr>
              <a:t/>
            </a:r>
            <a:br>
              <a:rPr lang="en-US" sz="3400" b="1" dirty="0" smtClean="0">
                <a:latin typeface="Calibri" pitchFamily="34" charset="0"/>
              </a:rPr>
            </a:br>
            <a:r>
              <a:rPr lang="en-US" sz="3400" b="1" dirty="0" smtClean="0">
                <a:latin typeface="Calibri" pitchFamily="34" charset="0"/>
              </a:rPr>
              <a:t/>
            </a:r>
            <a:br>
              <a:rPr lang="en-US" sz="3400" b="1" dirty="0" smtClean="0">
                <a:latin typeface="Calibri" pitchFamily="34" charset="0"/>
              </a:rPr>
            </a:br>
            <a:r>
              <a:rPr lang="en-US" sz="3200" b="1" dirty="0" smtClean="0">
                <a:latin typeface="Calibri" pitchFamily="34" charset="0"/>
              </a:rPr>
              <a:t>TYPE OF SUBSTANCE / BODY ORGAN IT EFFECTS</a:t>
            </a:r>
            <a:r>
              <a:rPr lang="en-US" sz="3400" b="1" dirty="0" smtClean="0">
                <a:latin typeface="Calibri" pitchFamily="34" charset="0"/>
              </a:rPr>
              <a:t/>
            </a:r>
            <a:br>
              <a:rPr lang="en-US" sz="3400" b="1" dirty="0" smtClean="0">
                <a:latin typeface="Calibri" pitchFamily="34" charset="0"/>
              </a:rPr>
            </a:br>
            <a:endParaRPr lang="en-US" sz="3400" b="1" dirty="0">
              <a:latin typeface="Calibri"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a:off x="533400" y="1828800"/>
            <a:ext cx="8191500" cy="432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7543800" cy="1162050"/>
          </a:xfrm>
        </p:spPr>
        <p:txBody>
          <a:bodyPr>
            <a:noAutofit/>
          </a:bodyPr>
          <a:lstStyle/>
          <a:p>
            <a:r>
              <a:rPr lang="en-US" sz="3400" b="1" dirty="0" smtClean="0"/>
              <a:t>Sources of Hazardous Material in the Home and Working Environment</a:t>
            </a:r>
            <a:endParaRPr lang="en-US" sz="3400" b="1" dirty="0"/>
          </a:p>
        </p:txBody>
      </p:sp>
      <p:sp>
        <p:nvSpPr>
          <p:cNvPr id="3" name="Content Placeholder 2"/>
          <p:cNvSpPr>
            <a:spLocks noGrp="1"/>
          </p:cNvSpPr>
          <p:nvPr>
            <p:ph sz="half" idx="1"/>
          </p:nvPr>
        </p:nvSpPr>
        <p:spPr>
          <a:xfrm>
            <a:off x="4191000" y="1676400"/>
            <a:ext cx="4495800" cy="4572000"/>
          </a:xfrm>
        </p:spPr>
        <p:txBody>
          <a:bodyPr>
            <a:normAutofit fontScale="92500"/>
          </a:bodyPr>
          <a:lstStyle/>
          <a:p>
            <a:r>
              <a:rPr lang="en-US" dirty="0" smtClean="0">
                <a:latin typeface="+mj-lt"/>
              </a:rPr>
              <a:t>Cleaning and maintenance products.</a:t>
            </a:r>
          </a:p>
          <a:p>
            <a:r>
              <a:rPr lang="en-US" dirty="0" smtClean="0">
                <a:latin typeface="+mj-lt"/>
              </a:rPr>
              <a:t>Office equipment and products such as photocopiers, laser printers, adhesives, inks and correction fluid, can pose a health risk to users and building occupants.</a:t>
            </a:r>
          </a:p>
          <a:p>
            <a:r>
              <a:rPr lang="en-US" dirty="0" smtClean="0">
                <a:latin typeface="+mj-lt"/>
              </a:rPr>
              <a:t> Many office products may be harmful to the environment if not disposed of properly.</a:t>
            </a:r>
          </a:p>
          <a:p>
            <a:pPr>
              <a:buNone/>
            </a:pPr>
            <a:endParaRPr lang="en-US" dirty="0">
              <a:latin typeface="+mj-lt"/>
            </a:endParaRPr>
          </a:p>
        </p:txBody>
      </p:sp>
      <p:pic>
        <p:nvPicPr>
          <p:cNvPr id="1026" name="Picture 2"/>
          <p:cNvPicPr>
            <a:picLocks noChangeAspect="1" noChangeArrowheads="1"/>
          </p:cNvPicPr>
          <p:nvPr/>
        </p:nvPicPr>
        <p:blipFill>
          <a:blip r:embed="rId2" cstate="print"/>
          <a:srcRect/>
          <a:stretch>
            <a:fillRect/>
          </a:stretch>
        </p:blipFill>
        <p:spPr bwMode="auto">
          <a:xfrm>
            <a:off x="381000" y="1828800"/>
            <a:ext cx="3854046"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latin typeface="Calibri" pitchFamily="34" charset="0"/>
              </a:rPr>
              <a:t>Toner</a:t>
            </a:r>
          </a:p>
          <a:p>
            <a:r>
              <a:rPr lang="en-US" dirty="0" smtClean="0">
                <a:latin typeface="Calibri" pitchFamily="34" charset="0"/>
              </a:rPr>
              <a:t>Ultraviolet Light</a:t>
            </a:r>
          </a:p>
          <a:p>
            <a:r>
              <a:rPr lang="en-US" dirty="0" smtClean="0">
                <a:latin typeface="Calibri" pitchFamily="34" charset="0"/>
              </a:rPr>
              <a:t> Ethylene Glycol and Acetone</a:t>
            </a:r>
          </a:p>
          <a:p>
            <a:r>
              <a:rPr lang="en-US" dirty="0" smtClean="0">
                <a:latin typeface="Calibri" pitchFamily="34" charset="0"/>
              </a:rPr>
              <a:t> Asbestos</a:t>
            </a:r>
          </a:p>
          <a:p>
            <a:r>
              <a:rPr lang="en-US" dirty="0" smtClean="0">
                <a:latin typeface="Calibri" pitchFamily="34" charset="0"/>
              </a:rPr>
              <a:t> Formaldehyde</a:t>
            </a:r>
          </a:p>
          <a:p>
            <a:r>
              <a:rPr lang="en-US" dirty="0" smtClean="0">
                <a:latin typeface="Calibri" pitchFamily="34" charset="0"/>
              </a:rPr>
              <a:t> Trichloroethylene</a:t>
            </a:r>
          </a:p>
          <a:p>
            <a:r>
              <a:rPr lang="en-US" dirty="0" smtClean="0">
                <a:latin typeface="Calibri" pitchFamily="34" charset="0"/>
              </a:rPr>
              <a:t> Ammonia/ Isopropyl Alcohol</a:t>
            </a:r>
          </a:p>
          <a:p>
            <a:r>
              <a:rPr lang="en-US" dirty="0" smtClean="0">
                <a:latin typeface="Calibri" pitchFamily="34" charset="0"/>
              </a:rPr>
              <a:t>Benzene</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Environmental Goods and Services:</a:t>
            </a:r>
            <a:endParaRPr lang="en-US" sz="3400" b="1" dirty="0"/>
          </a:p>
        </p:txBody>
      </p:sp>
      <p:sp>
        <p:nvSpPr>
          <p:cNvPr id="3" name="Content Placeholder 2"/>
          <p:cNvSpPr>
            <a:spLocks noGrp="1"/>
          </p:cNvSpPr>
          <p:nvPr>
            <p:ph idx="1"/>
          </p:nvPr>
        </p:nvSpPr>
        <p:spPr/>
        <p:txBody>
          <a:bodyPr/>
          <a:lstStyle/>
          <a:p>
            <a:r>
              <a:rPr lang="en-US" dirty="0" smtClean="0">
                <a:latin typeface="+mj-lt"/>
              </a:rPr>
              <a:t>Food</a:t>
            </a:r>
          </a:p>
          <a:p>
            <a:r>
              <a:rPr lang="en-US" dirty="0" smtClean="0">
                <a:latin typeface="+mj-lt"/>
              </a:rPr>
              <a:t>Potable water</a:t>
            </a:r>
          </a:p>
          <a:p>
            <a:r>
              <a:rPr lang="en-US" dirty="0" smtClean="0">
                <a:latin typeface="+mj-lt"/>
              </a:rPr>
              <a:t>Breathable air</a:t>
            </a:r>
          </a:p>
          <a:p>
            <a:r>
              <a:rPr lang="en-US" dirty="0" smtClean="0">
                <a:latin typeface="+mj-lt"/>
              </a:rPr>
              <a:t>Recreational / Spiritual Benefits</a:t>
            </a:r>
          </a:p>
          <a:p>
            <a:r>
              <a:rPr lang="en-US" dirty="0" smtClean="0">
                <a:latin typeface="+mj-lt"/>
              </a:rPr>
              <a:t>Resources for our economic activities</a:t>
            </a:r>
          </a:p>
          <a:p>
            <a:r>
              <a:rPr lang="en-US" dirty="0" smtClean="0">
                <a:latin typeface="+mj-lt"/>
              </a:rPr>
              <a:t>Waste assimilation</a:t>
            </a:r>
            <a:endParaRPr lang="en-US" dirty="0">
              <a:latin typeface="+mj-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latin typeface="Calibri" pitchFamily="34" charset="0"/>
              </a:rPr>
              <a:t>Sources</a:t>
            </a:r>
            <a:endParaRPr lang="en-US" sz="3400" b="1" dirty="0">
              <a:latin typeface="Calibri" pitchFamily="34" charset="0"/>
            </a:endParaRPr>
          </a:p>
        </p:txBody>
      </p:sp>
      <p:sp>
        <p:nvSpPr>
          <p:cNvPr id="4" name="Text Placeholder 3"/>
          <p:cNvSpPr>
            <a:spLocks noGrp="1"/>
          </p:cNvSpPr>
          <p:nvPr>
            <p:ph type="body" idx="1"/>
          </p:nvPr>
        </p:nvSpPr>
        <p:spPr/>
        <p:txBody>
          <a:bodyPr>
            <a:normAutofit/>
          </a:bodyPr>
          <a:lstStyle/>
          <a:p>
            <a:r>
              <a:rPr lang="en-US" sz="2800" dirty="0" smtClean="0">
                <a:latin typeface="Calibri" pitchFamily="34" charset="0"/>
              </a:rPr>
              <a:t>Formaldehyde</a:t>
            </a:r>
            <a:endParaRPr lang="en-US" sz="2800" dirty="0">
              <a:latin typeface="Calibri" pitchFamily="34" charset="0"/>
            </a:endParaRPr>
          </a:p>
        </p:txBody>
      </p:sp>
      <p:sp>
        <p:nvSpPr>
          <p:cNvPr id="5" name="Text Placeholder 4"/>
          <p:cNvSpPr>
            <a:spLocks noGrp="1"/>
          </p:cNvSpPr>
          <p:nvPr>
            <p:ph type="body" sz="half" idx="3"/>
          </p:nvPr>
        </p:nvSpPr>
        <p:spPr/>
        <p:txBody>
          <a:bodyPr>
            <a:noAutofit/>
          </a:bodyPr>
          <a:lstStyle/>
          <a:p>
            <a:r>
              <a:rPr lang="en-US" sz="2800" dirty="0" smtClean="0">
                <a:latin typeface="Calibri" pitchFamily="34" charset="0"/>
              </a:rPr>
              <a:t>Benzene</a:t>
            </a:r>
            <a:endParaRPr lang="en-US" sz="2800" dirty="0">
              <a:latin typeface="Calibri" pitchFamily="34" charset="0"/>
            </a:endParaRPr>
          </a:p>
        </p:txBody>
      </p:sp>
      <p:sp>
        <p:nvSpPr>
          <p:cNvPr id="3" name="Content Placeholder 2"/>
          <p:cNvSpPr>
            <a:spLocks noGrp="1"/>
          </p:cNvSpPr>
          <p:nvPr>
            <p:ph sz="quarter" idx="2"/>
          </p:nvPr>
        </p:nvSpPr>
        <p:spPr/>
        <p:txBody>
          <a:bodyPr/>
          <a:lstStyle/>
          <a:p>
            <a:r>
              <a:rPr lang="en-US" sz="2600" dirty="0" smtClean="0">
                <a:latin typeface="Calibri" pitchFamily="34" charset="0"/>
              </a:rPr>
              <a:t>Foam </a:t>
            </a:r>
            <a:r>
              <a:rPr lang="en-US" sz="2600" dirty="0">
                <a:latin typeface="Calibri" pitchFamily="34" charset="0"/>
              </a:rPr>
              <a:t>Insulation</a:t>
            </a:r>
            <a:br>
              <a:rPr lang="en-US" sz="2600" dirty="0">
                <a:latin typeface="Calibri" pitchFamily="34" charset="0"/>
              </a:rPr>
            </a:br>
            <a:r>
              <a:rPr lang="en-US" sz="2600" dirty="0">
                <a:latin typeface="Calibri" pitchFamily="34" charset="0"/>
              </a:rPr>
              <a:t>Plywood &amp; Particle Board</a:t>
            </a:r>
            <a:br>
              <a:rPr lang="en-US" sz="2600" dirty="0">
                <a:latin typeface="Calibri" pitchFamily="34" charset="0"/>
              </a:rPr>
            </a:br>
            <a:r>
              <a:rPr lang="en-US" sz="2600" dirty="0">
                <a:latin typeface="Calibri" pitchFamily="34" charset="0"/>
              </a:rPr>
              <a:t>Carpeting</a:t>
            </a:r>
            <a:br>
              <a:rPr lang="en-US" sz="2600" dirty="0">
                <a:latin typeface="Calibri" pitchFamily="34" charset="0"/>
              </a:rPr>
            </a:br>
            <a:r>
              <a:rPr lang="en-US" sz="2600" dirty="0">
                <a:latin typeface="Calibri" pitchFamily="34" charset="0"/>
              </a:rPr>
              <a:t>Furniture</a:t>
            </a:r>
            <a:br>
              <a:rPr lang="en-US" sz="2600" dirty="0">
                <a:latin typeface="Calibri" pitchFamily="34" charset="0"/>
              </a:rPr>
            </a:br>
            <a:r>
              <a:rPr lang="en-US" sz="2600" dirty="0">
                <a:latin typeface="Calibri" pitchFamily="34" charset="0"/>
              </a:rPr>
              <a:t>Paper Tissues</a:t>
            </a:r>
            <a:br>
              <a:rPr lang="en-US" sz="2600" dirty="0">
                <a:latin typeface="Calibri" pitchFamily="34" charset="0"/>
              </a:rPr>
            </a:br>
            <a:r>
              <a:rPr lang="en-US" sz="2600" dirty="0">
                <a:latin typeface="Calibri" pitchFamily="34" charset="0"/>
              </a:rPr>
              <a:t>Household Cleaners </a:t>
            </a:r>
          </a:p>
          <a:p>
            <a:endParaRPr lang="en-US" dirty="0"/>
          </a:p>
        </p:txBody>
      </p:sp>
      <p:sp>
        <p:nvSpPr>
          <p:cNvPr id="6" name="Content Placeholder 5"/>
          <p:cNvSpPr>
            <a:spLocks noGrp="1"/>
          </p:cNvSpPr>
          <p:nvPr>
            <p:ph sz="quarter" idx="4"/>
          </p:nvPr>
        </p:nvSpPr>
        <p:spPr/>
        <p:txBody>
          <a:bodyPr>
            <a:normAutofit/>
          </a:bodyPr>
          <a:lstStyle/>
          <a:p>
            <a:r>
              <a:rPr lang="en-US" sz="2600" dirty="0">
                <a:latin typeface="Calibri" pitchFamily="34" charset="0"/>
              </a:rPr>
              <a:t>Tobacco Smoke</a:t>
            </a:r>
            <a:br>
              <a:rPr lang="en-US" sz="2600" dirty="0">
                <a:latin typeface="Calibri" pitchFamily="34" charset="0"/>
              </a:rPr>
            </a:br>
            <a:r>
              <a:rPr lang="en-US" sz="2600" dirty="0">
                <a:latin typeface="Calibri" pitchFamily="34" charset="0"/>
              </a:rPr>
              <a:t>Petrol</a:t>
            </a:r>
            <a:br>
              <a:rPr lang="en-US" sz="2600" dirty="0">
                <a:latin typeface="Calibri" pitchFamily="34" charset="0"/>
              </a:rPr>
            </a:br>
            <a:r>
              <a:rPr lang="en-US" sz="2600" dirty="0">
                <a:latin typeface="Calibri" pitchFamily="34" charset="0"/>
              </a:rPr>
              <a:t>Synthetic Fibers</a:t>
            </a:r>
            <a:br>
              <a:rPr lang="en-US" sz="2600" dirty="0">
                <a:latin typeface="Calibri" pitchFamily="34" charset="0"/>
              </a:rPr>
            </a:br>
            <a:r>
              <a:rPr lang="en-US" sz="2600" dirty="0">
                <a:latin typeface="Calibri" pitchFamily="34" charset="0"/>
              </a:rPr>
              <a:t>Plastics</a:t>
            </a:r>
            <a:br>
              <a:rPr lang="en-US" sz="2600" dirty="0">
                <a:latin typeface="Calibri" pitchFamily="34" charset="0"/>
              </a:rPr>
            </a:br>
            <a:r>
              <a:rPr lang="en-US" sz="2600" dirty="0">
                <a:latin typeface="Calibri" pitchFamily="34" charset="0"/>
              </a:rPr>
              <a:t>Inks</a:t>
            </a:r>
            <a:br>
              <a:rPr lang="en-US" sz="2600" dirty="0">
                <a:latin typeface="Calibri" pitchFamily="34" charset="0"/>
              </a:rPr>
            </a:br>
            <a:r>
              <a:rPr lang="en-US" sz="2600" dirty="0">
                <a:latin typeface="Calibri" pitchFamily="34" charset="0"/>
              </a:rPr>
              <a:t>Rubber</a:t>
            </a:r>
            <a:br>
              <a:rPr lang="en-US" sz="2600" dirty="0">
                <a:latin typeface="Calibri" pitchFamily="34" charset="0"/>
              </a:rPr>
            </a:br>
            <a:r>
              <a:rPr lang="en-US" sz="2600" dirty="0">
                <a:latin typeface="Calibri" pitchFamily="34" charset="0"/>
              </a:rPr>
              <a:t>Detergents </a:t>
            </a:r>
          </a:p>
          <a:p>
            <a:endParaRPr lang="en-US" sz="2600" dirty="0">
              <a:latin typeface="Calibri"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a:bodyPr>
          <a:lstStyle/>
          <a:p>
            <a:r>
              <a:rPr lang="en-US" sz="2800" dirty="0">
                <a:latin typeface="Calibri" pitchFamily="34" charset="0"/>
              </a:rPr>
              <a:t>Trichloroethylene </a:t>
            </a:r>
          </a:p>
        </p:txBody>
      </p:sp>
      <p:sp>
        <p:nvSpPr>
          <p:cNvPr id="4" name="Content Placeholder 3"/>
          <p:cNvSpPr>
            <a:spLocks noGrp="1"/>
          </p:cNvSpPr>
          <p:nvPr>
            <p:ph sz="quarter" idx="2"/>
          </p:nvPr>
        </p:nvSpPr>
        <p:spPr/>
        <p:txBody>
          <a:bodyPr/>
          <a:lstStyle/>
          <a:p>
            <a:r>
              <a:rPr lang="en-US" sz="2600" dirty="0">
                <a:latin typeface="Calibri" pitchFamily="34" charset="0"/>
              </a:rPr>
              <a:t>Dry Cleaning </a:t>
            </a:r>
            <a:br>
              <a:rPr lang="en-US" sz="2600" dirty="0">
                <a:latin typeface="Calibri" pitchFamily="34" charset="0"/>
              </a:rPr>
            </a:br>
            <a:r>
              <a:rPr lang="en-US" sz="2600" dirty="0">
                <a:latin typeface="Calibri" pitchFamily="34" charset="0"/>
              </a:rPr>
              <a:t>Inks </a:t>
            </a:r>
            <a:br>
              <a:rPr lang="en-US" sz="2600" dirty="0">
                <a:latin typeface="Calibri" pitchFamily="34" charset="0"/>
              </a:rPr>
            </a:br>
            <a:r>
              <a:rPr lang="en-US" sz="2600" dirty="0">
                <a:latin typeface="Calibri" pitchFamily="34" charset="0"/>
              </a:rPr>
              <a:t>Adhesives </a:t>
            </a:r>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normAutofit/>
          </a:bodyPr>
          <a:lstStyle/>
          <a:p>
            <a:r>
              <a:rPr lang="en-US" sz="3400" b="1" dirty="0"/>
              <a:t>Indoor Air Quality </a:t>
            </a:r>
            <a:r>
              <a:rPr lang="en-US" sz="3400" b="1" dirty="0" smtClean="0"/>
              <a:t>– Definition</a:t>
            </a:r>
            <a:br>
              <a:rPr lang="en-US" sz="3400" b="1" dirty="0" smtClean="0"/>
            </a:br>
            <a:endParaRPr lang="en-US" sz="3400" b="1" dirty="0"/>
          </a:p>
        </p:txBody>
      </p:sp>
      <p:sp>
        <p:nvSpPr>
          <p:cNvPr id="3" name="Content Placeholder 2"/>
          <p:cNvSpPr>
            <a:spLocks noGrp="1"/>
          </p:cNvSpPr>
          <p:nvPr>
            <p:ph idx="1"/>
          </p:nvPr>
        </p:nvSpPr>
        <p:spPr>
          <a:xfrm>
            <a:off x="457200" y="1447800"/>
            <a:ext cx="8229600" cy="4678363"/>
          </a:xfrm>
        </p:spPr>
        <p:txBody>
          <a:bodyPr>
            <a:normAutofit fontScale="92500" lnSpcReduction="10000"/>
          </a:bodyPr>
          <a:lstStyle/>
          <a:p>
            <a:r>
              <a:rPr lang="en-US" sz="2800" dirty="0">
                <a:latin typeface="+mj-lt"/>
              </a:rPr>
              <a:t>The physical, chemical and </a:t>
            </a:r>
            <a:r>
              <a:rPr lang="en-US" sz="2800" dirty="0" smtClean="0">
                <a:latin typeface="+mj-lt"/>
              </a:rPr>
              <a:t>biological characteristics </a:t>
            </a:r>
            <a:r>
              <a:rPr lang="en-US" sz="2800" dirty="0">
                <a:latin typeface="+mj-lt"/>
              </a:rPr>
              <a:t>of air within a </a:t>
            </a:r>
            <a:r>
              <a:rPr lang="en-US" sz="2800" dirty="0" smtClean="0">
                <a:latin typeface="+mj-lt"/>
              </a:rPr>
              <a:t>habitable structure.</a:t>
            </a:r>
          </a:p>
          <a:p>
            <a:r>
              <a:rPr lang="en-US" sz="2800" dirty="0" smtClean="0">
                <a:latin typeface="+mj-lt"/>
              </a:rPr>
              <a:t>Factors affecting indoor air quality</a:t>
            </a:r>
          </a:p>
          <a:p>
            <a:pPr lvl="1"/>
            <a:r>
              <a:rPr lang="en-US" sz="2800" dirty="0" smtClean="0">
                <a:latin typeface="+mj-lt"/>
              </a:rPr>
              <a:t>Ventilation</a:t>
            </a:r>
          </a:p>
          <a:p>
            <a:pPr lvl="2"/>
            <a:r>
              <a:rPr lang="en-US" sz="2400" dirty="0" smtClean="0">
                <a:latin typeface="+mj-lt"/>
              </a:rPr>
              <a:t>a combination of processes which results in the supply and removal of air from inside a building. These processes typically include bringing in outdoor air, conditioning and mixing the outdoor air with some portion of indoor air, distributing this mixed air throughout the building, and exhausting some portion of the indoor air outside. </a:t>
            </a:r>
          </a:p>
          <a:p>
            <a:pPr lvl="1"/>
            <a:r>
              <a:rPr lang="en-US" sz="2800" dirty="0" smtClean="0">
                <a:latin typeface="+mj-lt"/>
              </a:rPr>
              <a:t>Biological organisms (e.g. mold)</a:t>
            </a:r>
          </a:p>
          <a:p>
            <a:pPr lvl="1"/>
            <a:r>
              <a:rPr lang="en-US" sz="2800" dirty="0" smtClean="0">
                <a:latin typeface="+mj-lt"/>
              </a:rPr>
              <a:t>Chemical use / Building materials and furnishings</a:t>
            </a:r>
            <a:endParaRPr lang="en-US" sz="2800" dirty="0">
              <a:latin typeface="+mj-l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a:latin typeface="Calibri" pitchFamily="34" charset="0"/>
              </a:rPr>
              <a:t>Indicators of Poor Indoor Air Quality</a:t>
            </a:r>
          </a:p>
        </p:txBody>
      </p:sp>
      <p:sp>
        <p:nvSpPr>
          <p:cNvPr id="3" name="Content Placeholder 2"/>
          <p:cNvSpPr>
            <a:spLocks noGrp="1"/>
          </p:cNvSpPr>
          <p:nvPr>
            <p:ph idx="1"/>
          </p:nvPr>
        </p:nvSpPr>
        <p:spPr/>
        <p:txBody>
          <a:bodyPr>
            <a:normAutofit/>
          </a:bodyPr>
          <a:lstStyle/>
          <a:p>
            <a:r>
              <a:rPr lang="en-US" dirty="0">
                <a:latin typeface="Calibri" pitchFamily="34" charset="0"/>
              </a:rPr>
              <a:t>Malaise </a:t>
            </a:r>
            <a:r>
              <a:rPr lang="en-US" dirty="0" smtClean="0">
                <a:latin typeface="Calibri" pitchFamily="34" charset="0"/>
              </a:rPr>
              <a:t>(lethargy)</a:t>
            </a:r>
          </a:p>
          <a:p>
            <a:r>
              <a:rPr lang="en-US" dirty="0" smtClean="0">
                <a:latin typeface="Calibri" pitchFamily="34" charset="0"/>
              </a:rPr>
              <a:t>Frequent headaches</a:t>
            </a:r>
            <a:endParaRPr lang="en-US" dirty="0">
              <a:latin typeface="Calibri" pitchFamily="34" charset="0"/>
            </a:endParaRPr>
          </a:p>
          <a:p>
            <a:r>
              <a:rPr lang="en-US" dirty="0">
                <a:latin typeface="Calibri" pitchFamily="34" charset="0"/>
              </a:rPr>
              <a:t> Stress</a:t>
            </a:r>
          </a:p>
          <a:p>
            <a:r>
              <a:rPr lang="en-US" dirty="0">
                <a:latin typeface="Calibri" pitchFamily="34" charset="0"/>
              </a:rPr>
              <a:t> Absenteeism</a:t>
            </a:r>
          </a:p>
          <a:p>
            <a:r>
              <a:rPr lang="en-US" dirty="0">
                <a:latin typeface="Calibri" pitchFamily="34" charset="0"/>
              </a:rPr>
              <a:t> Loss of productivity</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a:latin typeface="Calibri" pitchFamily="34" charset="0"/>
              </a:rPr>
              <a:t>Plants ARE Good for </a:t>
            </a:r>
            <a:r>
              <a:rPr lang="en-US" sz="3400" b="1" dirty="0" smtClean="0">
                <a:latin typeface="Calibri" pitchFamily="34" charset="0"/>
              </a:rPr>
              <a:t>Offices!</a:t>
            </a:r>
            <a:br>
              <a:rPr lang="en-US" sz="3400" b="1" dirty="0" smtClean="0">
                <a:latin typeface="Calibri" pitchFamily="34" charset="0"/>
              </a:rPr>
            </a:br>
            <a:endParaRPr lang="en-US" sz="3400" dirty="0">
              <a:latin typeface="Calibri" pitchFamily="34" charset="0"/>
            </a:endParaRPr>
          </a:p>
        </p:txBody>
      </p:sp>
      <p:sp>
        <p:nvSpPr>
          <p:cNvPr id="3" name="Content Placeholder 2"/>
          <p:cNvSpPr>
            <a:spLocks noGrp="1"/>
          </p:cNvSpPr>
          <p:nvPr>
            <p:ph idx="1"/>
          </p:nvPr>
        </p:nvSpPr>
        <p:spPr>
          <a:xfrm>
            <a:off x="457200" y="1447800"/>
            <a:ext cx="8229600" cy="4648200"/>
          </a:xfrm>
        </p:spPr>
        <p:txBody>
          <a:bodyPr>
            <a:normAutofit/>
          </a:bodyPr>
          <a:lstStyle/>
          <a:p>
            <a:r>
              <a:rPr lang="en-US" dirty="0" smtClean="0">
                <a:latin typeface="Calibri" pitchFamily="34" charset="0"/>
              </a:rPr>
              <a:t>Common indoor plants may provide a valuable weapon in the fight against rising levels of indoor air pollution. Those plants in your office or home are not only decorative, but NASA scientists are finding them to be surprisingly useful in absorbing potentially harmful gases and cleaning the air inside modern buildings. </a:t>
            </a:r>
          </a:p>
          <a:p>
            <a:r>
              <a:rPr lang="en-US" dirty="0" smtClean="0">
                <a:latin typeface="Calibri" pitchFamily="34" charset="0"/>
              </a:rPr>
              <a:t>NASA and the Associated Landscape Contractors of America (ALCA) have announced the findings of a 2-year study that suggest a sophisticated pollution-absorbing device: the common indoor plant may provide a natural way of helping combat "Sick building syndrome.</a:t>
            </a:r>
          </a:p>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en-US" sz="2800" b="1" dirty="0"/>
              <a:t>Top 10 plants most effective in removing:</a:t>
            </a:r>
            <a:br>
              <a:rPr lang="en-US" sz="2800" b="1" dirty="0"/>
            </a:br>
            <a:r>
              <a:rPr lang="en-US" sz="2800" b="1" dirty="0"/>
              <a:t>formaldehyde, benzene, and carbon monoxide from the air</a:t>
            </a:r>
            <a:endParaRPr lang="en-US" sz="2800" dirty="0"/>
          </a:p>
        </p:txBody>
      </p:sp>
      <p:graphicFrame>
        <p:nvGraphicFramePr>
          <p:cNvPr id="4" name="Table 3"/>
          <p:cNvGraphicFramePr>
            <a:graphicFrameLocks noGrp="1"/>
          </p:cNvGraphicFramePr>
          <p:nvPr/>
        </p:nvGraphicFramePr>
        <p:xfrm>
          <a:off x="1143000" y="1828800"/>
          <a:ext cx="6934199" cy="4579620"/>
        </p:xfrm>
        <a:graphic>
          <a:graphicData uri="http://schemas.openxmlformats.org/drawingml/2006/table">
            <a:tbl>
              <a:tblPr/>
              <a:tblGrid>
                <a:gridCol w="3506951"/>
                <a:gridCol w="3427248"/>
              </a:tblGrid>
              <a:tr h="381635">
                <a:tc>
                  <a:txBody>
                    <a:bodyPr/>
                    <a:lstStyle/>
                    <a:p>
                      <a:pPr marL="0" marR="0">
                        <a:spcBef>
                          <a:spcPts val="0"/>
                        </a:spcBef>
                        <a:spcAft>
                          <a:spcPts val="0"/>
                        </a:spcAft>
                      </a:pPr>
                      <a:r>
                        <a:rPr lang="en-US" sz="2000" b="1" u="sng" dirty="0">
                          <a:latin typeface="Times New Roman"/>
                          <a:ea typeface="Times New Roman"/>
                          <a:cs typeface="System"/>
                        </a:rPr>
                        <a:t>Common Name </a:t>
                      </a: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2000" b="1" u="sng" dirty="0">
                          <a:latin typeface="Times New Roman"/>
                          <a:ea typeface="Times New Roman"/>
                          <a:cs typeface="System"/>
                        </a:rPr>
                        <a:t>Scientific Name </a:t>
                      </a:r>
                    </a:p>
                  </a:txBody>
                  <a:tcPr marL="9525" marR="9525" marT="9525" marB="95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81635">
                <a:tc>
                  <a:txBody>
                    <a:bodyPr/>
                    <a:lstStyle/>
                    <a:p>
                      <a:pPr marL="0" marR="0">
                        <a:spcBef>
                          <a:spcPts val="0"/>
                        </a:spcBef>
                        <a:spcAft>
                          <a:spcPts val="0"/>
                        </a:spcAft>
                      </a:pPr>
                      <a:r>
                        <a:rPr lang="en-US" sz="2000" b="0" dirty="0">
                          <a:latin typeface="Times New Roman"/>
                          <a:ea typeface="Times New Roman"/>
                          <a:cs typeface="System"/>
                        </a:rPr>
                        <a:t>Bamboo Palm </a:t>
                      </a: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l" rtl="0" eaLnBrk="1" fontAlgn="t" latinLnBrk="0" hangingPunct="1">
                        <a:spcBef>
                          <a:spcPts val="0"/>
                        </a:spcBef>
                        <a:spcAft>
                          <a:spcPts val="0"/>
                        </a:spcAft>
                      </a:pPr>
                      <a:r>
                        <a:rPr lang="en-US" sz="2000" b="1" i="0" u="sng" strike="noStrike" kern="1200" dirty="0" err="1">
                          <a:solidFill>
                            <a:schemeClr val="tx1"/>
                          </a:solidFill>
                          <a:latin typeface="Times New Roman"/>
                          <a:ea typeface="Times New Roman"/>
                          <a:cs typeface="System"/>
                          <a:hlinkClick r:id=""/>
                        </a:rPr>
                        <a:t>Chamaedorea</a:t>
                      </a:r>
                      <a:r>
                        <a:rPr lang="en-US" sz="2000" b="1" i="0" u="sng" strike="noStrike" kern="1200" dirty="0">
                          <a:solidFill>
                            <a:schemeClr val="tx1"/>
                          </a:solidFill>
                          <a:latin typeface="Times New Roman"/>
                          <a:ea typeface="Times New Roman"/>
                          <a:cs typeface="System"/>
                          <a:hlinkClick r:id=""/>
                        </a:rPr>
                        <a:t> </a:t>
                      </a:r>
                      <a:r>
                        <a:rPr lang="en-US" sz="2000" b="1" i="0" u="sng" strike="noStrike" kern="1200" dirty="0" err="1">
                          <a:solidFill>
                            <a:schemeClr val="tx1"/>
                          </a:solidFill>
                          <a:latin typeface="Times New Roman"/>
                          <a:ea typeface="Times New Roman"/>
                          <a:cs typeface="System"/>
                          <a:hlinkClick r:id=""/>
                        </a:rPr>
                        <a:t>Seifritzii</a:t>
                      </a:r>
                      <a:r>
                        <a:rPr lang="en-US" sz="2000" b="1" i="0" u="sng" strike="noStrike" kern="1200" dirty="0">
                          <a:solidFill>
                            <a:schemeClr val="tx1"/>
                          </a:solidFill>
                          <a:latin typeface="Times New Roman"/>
                          <a:ea typeface="Times New Roman"/>
                          <a:cs typeface="System"/>
                          <a:hlinkClick r:id=""/>
                        </a:rPr>
                        <a:t> </a:t>
                      </a:r>
                      <a:endParaRPr lang="en-US" sz="2000" b="1" i="0" u="none" strike="noStrike" kern="1200" dirty="0">
                        <a:solidFill>
                          <a:schemeClr val="tx1"/>
                        </a:solidFill>
                        <a:latin typeface="Times New Roman"/>
                        <a:ea typeface="Times New Roman"/>
                        <a:cs typeface="System"/>
                      </a:endParaRP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81635">
                <a:tc>
                  <a:txBody>
                    <a:bodyPr/>
                    <a:lstStyle/>
                    <a:p>
                      <a:pPr marL="0" marR="0">
                        <a:spcBef>
                          <a:spcPts val="0"/>
                        </a:spcBef>
                        <a:spcAft>
                          <a:spcPts val="0"/>
                        </a:spcAft>
                      </a:pPr>
                      <a:r>
                        <a:rPr lang="en-US" sz="2000" b="0" dirty="0">
                          <a:latin typeface="Times New Roman"/>
                          <a:ea typeface="Times New Roman"/>
                          <a:cs typeface="System"/>
                        </a:rPr>
                        <a:t>Chinese Evergreen </a:t>
                      </a: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l" rtl="0" eaLnBrk="1" fontAlgn="t" latinLnBrk="0" hangingPunct="1">
                        <a:spcBef>
                          <a:spcPts val="0"/>
                        </a:spcBef>
                        <a:spcAft>
                          <a:spcPts val="0"/>
                        </a:spcAft>
                      </a:pPr>
                      <a:r>
                        <a:rPr lang="en-US" sz="2000" b="1" i="0" u="sng" strike="noStrike" kern="1200">
                          <a:solidFill>
                            <a:schemeClr val="tx1"/>
                          </a:solidFill>
                          <a:latin typeface="Times New Roman"/>
                          <a:ea typeface="Times New Roman"/>
                          <a:cs typeface="System"/>
                          <a:hlinkClick r:id=""/>
                        </a:rPr>
                        <a:t>Aglaonema Modestum </a:t>
                      </a:r>
                      <a:endParaRPr lang="en-US" sz="2000" b="1" i="0" u="none" strike="noStrike" kern="1200">
                        <a:solidFill>
                          <a:schemeClr val="tx1"/>
                        </a:solidFill>
                        <a:latin typeface="Times New Roman"/>
                        <a:ea typeface="Times New Roman"/>
                        <a:cs typeface="System"/>
                      </a:endParaRP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81635">
                <a:tc>
                  <a:txBody>
                    <a:bodyPr/>
                    <a:lstStyle/>
                    <a:p>
                      <a:pPr marL="0" marR="0">
                        <a:spcBef>
                          <a:spcPts val="0"/>
                        </a:spcBef>
                        <a:spcAft>
                          <a:spcPts val="0"/>
                        </a:spcAft>
                      </a:pPr>
                      <a:r>
                        <a:rPr lang="en-US" sz="2000" b="0" dirty="0">
                          <a:latin typeface="Times New Roman"/>
                          <a:ea typeface="Times New Roman"/>
                          <a:cs typeface="System"/>
                        </a:rPr>
                        <a:t>English Ivy </a:t>
                      </a: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l" rtl="0" eaLnBrk="1" fontAlgn="t" latinLnBrk="0" hangingPunct="1">
                        <a:spcBef>
                          <a:spcPts val="0"/>
                        </a:spcBef>
                        <a:spcAft>
                          <a:spcPts val="0"/>
                        </a:spcAft>
                      </a:pPr>
                      <a:r>
                        <a:rPr lang="en-US" sz="2000" b="1" i="0" u="none" strike="noStrike" kern="1200" dirty="0" err="1">
                          <a:solidFill>
                            <a:schemeClr val="tx1"/>
                          </a:solidFill>
                          <a:latin typeface="Times New Roman"/>
                          <a:ea typeface="Times New Roman"/>
                          <a:cs typeface="System"/>
                        </a:rPr>
                        <a:t>Hedera</a:t>
                      </a:r>
                      <a:r>
                        <a:rPr lang="en-US" sz="2000" b="1" i="0" u="none" strike="noStrike" kern="1200" dirty="0">
                          <a:solidFill>
                            <a:schemeClr val="tx1"/>
                          </a:solidFill>
                          <a:latin typeface="Times New Roman"/>
                          <a:ea typeface="Times New Roman"/>
                          <a:cs typeface="System"/>
                        </a:rPr>
                        <a:t> Helix</a:t>
                      </a:r>
                      <a:endParaRPr lang="en-US" sz="1800" b="0" i="0" u="none" strike="noStrike" dirty="0">
                        <a:latin typeface="Arial"/>
                      </a:endParaRP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81635">
                <a:tc>
                  <a:txBody>
                    <a:bodyPr/>
                    <a:lstStyle/>
                    <a:p>
                      <a:pPr marL="0" marR="0">
                        <a:spcBef>
                          <a:spcPts val="0"/>
                        </a:spcBef>
                        <a:spcAft>
                          <a:spcPts val="0"/>
                        </a:spcAft>
                      </a:pPr>
                      <a:r>
                        <a:rPr lang="en-US" sz="2000" b="0" dirty="0">
                          <a:latin typeface="Times New Roman"/>
                          <a:ea typeface="Times New Roman"/>
                          <a:cs typeface="System"/>
                        </a:rPr>
                        <a:t>Gerbera Daisy </a:t>
                      </a: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l" rtl="0" eaLnBrk="1" fontAlgn="t" latinLnBrk="0" hangingPunct="1">
                        <a:spcBef>
                          <a:spcPts val="0"/>
                        </a:spcBef>
                        <a:spcAft>
                          <a:spcPts val="0"/>
                        </a:spcAft>
                      </a:pPr>
                      <a:r>
                        <a:rPr lang="en-US" sz="2000" b="1" i="0" u="none" strike="noStrike" kern="1200" dirty="0">
                          <a:solidFill>
                            <a:schemeClr val="tx1"/>
                          </a:solidFill>
                          <a:latin typeface="Times New Roman"/>
                          <a:ea typeface="Times New Roman"/>
                          <a:cs typeface="System"/>
                        </a:rPr>
                        <a:t>Gerbera </a:t>
                      </a:r>
                      <a:r>
                        <a:rPr lang="en-US" sz="2000" b="1" i="0" u="none" strike="noStrike" kern="1200" dirty="0" err="1">
                          <a:solidFill>
                            <a:schemeClr val="tx1"/>
                          </a:solidFill>
                          <a:latin typeface="Times New Roman"/>
                          <a:ea typeface="Times New Roman"/>
                          <a:cs typeface="System"/>
                        </a:rPr>
                        <a:t>Jamesonii</a:t>
                      </a:r>
                      <a:endParaRPr lang="en-US" sz="2000" b="1" i="0" u="none" strike="noStrike" kern="1200" dirty="0">
                        <a:solidFill>
                          <a:schemeClr val="tx1"/>
                        </a:solidFill>
                        <a:latin typeface="Times New Roman"/>
                        <a:ea typeface="Times New Roman"/>
                        <a:cs typeface="System"/>
                      </a:endParaRP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81635">
                <a:tc>
                  <a:txBody>
                    <a:bodyPr/>
                    <a:lstStyle/>
                    <a:p>
                      <a:pPr marL="0" marR="0">
                        <a:spcBef>
                          <a:spcPts val="0"/>
                        </a:spcBef>
                        <a:spcAft>
                          <a:spcPts val="0"/>
                        </a:spcAft>
                      </a:pPr>
                      <a:r>
                        <a:rPr lang="en-US" sz="2000" b="0" dirty="0">
                          <a:latin typeface="Times New Roman"/>
                          <a:ea typeface="Times New Roman"/>
                          <a:cs typeface="System"/>
                        </a:rPr>
                        <a:t>Janet Craig </a:t>
                      </a: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l" rtl="0" eaLnBrk="1" fontAlgn="t" latinLnBrk="0" hangingPunct="1">
                        <a:spcBef>
                          <a:spcPts val="0"/>
                        </a:spcBef>
                        <a:spcAft>
                          <a:spcPts val="0"/>
                        </a:spcAft>
                      </a:pPr>
                      <a:r>
                        <a:rPr lang="en-US" sz="2000" b="1" i="0" u="sng" strike="noStrike" kern="1200">
                          <a:solidFill>
                            <a:schemeClr val="tx1"/>
                          </a:solidFill>
                          <a:latin typeface="Times New Roman"/>
                          <a:ea typeface="Times New Roman"/>
                          <a:cs typeface="System"/>
                          <a:hlinkClick r:id=""/>
                        </a:rPr>
                        <a:t>Dracaena "Janet Craig" </a:t>
                      </a:r>
                      <a:endParaRPr lang="en-US" sz="2000" b="1" i="0" u="none" strike="noStrike" kern="1200">
                        <a:solidFill>
                          <a:schemeClr val="tx1"/>
                        </a:solidFill>
                        <a:latin typeface="Times New Roman"/>
                        <a:ea typeface="Times New Roman"/>
                        <a:cs typeface="System"/>
                      </a:endParaRP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81635">
                <a:tc>
                  <a:txBody>
                    <a:bodyPr/>
                    <a:lstStyle/>
                    <a:p>
                      <a:pPr marL="0" marR="0">
                        <a:spcBef>
                          <a:spcPts val="0"/>
                        </a:spcBef>
                        <a:spcAft>
                          <a:spcPts val="0"/>
                        </a:spcAft>
                      </a:pPr>
                      <a:r>
                        <a:rPr lang="en-US" sz="2000" b="0" dirty="0" err="1">
                          <a:latin typeface="Times New Roman"/>
                          <a:ea typeface="Times New Roman"/>
                          <a:cs typeface="System"/>
                        </a:rPr>
                        <a:t>Marginata</a:t>
                      </a:r>
                      <a:r>
                        <a:rPr lang="en-US" sz="2000" b="0" dirty="0">
                          <a:latin typeface="Times New Roman"/>
                          <a:ea typeface="Times New Roman"/>
                          <a:cs typeface="System"/>
                        </a:rPr>
                        <a:t> </a:t>
                      </a: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l" rtl="0" eaLnBrk="1" fontAlgn="t" latinLnBrk="0" hangingPunct="1">
                        <a:spcBef>
                          <a:spcPts val="0"/>
                        </a:spcBef>
                        <a:spcAft>
                          <a:spcPts val="0"/>
                        </a:spcAft>
                      </a:pPr>
                      <a:r>
                        <a:rPr lang="en-US" sz="2000" b="1" i="0" u="sng" strike="noStrike" kern="1200" dirty="0">
                          <a:solidFill>
                            <a:schemeClr val="tx1"/>
                          </a:solidFill>
                          <a:latin typeface="Times New Roman"/>
                          <a:ea typeface="Times New Roman"/>
                          <a:cs typeface="System"/>
                          <a:hlinkClick r:id=""/>
                        </a:rPr>
                        <a:t>Dracaena </a:t>
                      </a:r>
                      <a:r>
                        <a:rPr lang="en-US" sz="2000" b="1" i="0" u="sng" strike="noStrike" kern="1200" dirty="0" err="1">
                          <a:solidFill>
                            <a:schemeClr val="tx1"/>
                          </a:solidFill>
                          <a:latin typeface="Times New Roman"/>
                          <a:ea typeface="Times New Roman"/>
                          <a:cs typeface="System"/>
                          <a:hlinkClick r:id=""/>
                        </a:rPr>
                        <a:t>Marginata</a:t>
                      </a:r>
                      <a:r>
                        <a:rPr lang="en-US" sz="2000" b="1" i="0" u="sng" strike="noStrike" kern="1200" dirty="0">
                          <a:solidFill>
                            <a:schemeClr val="tx1"/>
                          </a:solidFill>
                          <a:latin typeface="Times New Roman"/>
                          <a:ea typeface="Times New Roman"/>
                          <a:cs typeface="System"/>
                          <a:hlinkClick r:id=""/>
                        </a:rPr>
                        <a:t> </a:t>
                      </a:r>
                      <a:endParaRPr lang="en-US" sz="2000" b="1" i="0" u="none" strike="noStrike" kern="1200" dirty="0">
                        <a:solidFill>
                          <a:schemeClr val="tx1"/>
                        </a:solidFill>
                        <a:latin typeface="Times New Roman"/>
                        <a:ea typeface="Times New Roman"/>
                        <a:cs typeface="System"/>
                      </a:endParaRP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81635">
                <a:tc>
                  <a:txBody>
                    <a:bodyPr/>
                    <a:lstStyle/>
                    <a:p>
                      <a:pPr marL="0" marR="0">
                        <a:spcBef>
                          <a:spcPts val="0"/>
                        </a:spcBef>
                        <a:spcAft>
                          <a:spcPts val="0"/>
                        </a:spcAft>
                      </a:pPr>
                      <a:r>
                        <a:rPr lang="en-US" sz="2000" b="0" dirty="0">
                          <a:latin typeface="Times New Roman"/>
                          <a:ea typeface="Times New Roman"/>
                          <a:cs typeface="System"/>
                        </a:rPr>
                        <a:t>Mass cane/Corn Plant </a:t>
                      </a: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l" rtl="0" eaLnBrk="1" fontAlgn="t" latinLnBrk="0" hangingPunct="1">
                        <a:spcBef>
                          <a:spcPts val="0"/>
                        </a:spcBef>
                        <a:spcAft>
                          <a:spcPts val="0"/>
                        </a:spcAft>
                      </a:pPr>
                      <a:r>
                        <a:rPr lang="en-US" sz="2000" b="1" i="0" u="sng" strike="noStrike" kern="1200">
                          <a:solidFill>
                            <a:schemeClr val="tx1"/>
                          </a:solidFill>
                          <a:latin typeface="Times New Roman"/>
                          <a:ea typeface="Times New Roman"/>
                          <a:cs typeface="System"/>
                          <a:hlinkClick r:id=""/>
                        </a:rPr>
                        <a:t>Dracaena Massangeana</a:t>
                      </a:r>
                      <a:r>
                        <a:rPr lang="en-US" sz="2000" b="1" i="0" u="none" strike="noStrike" kern="1200">
                          <a:solidFill>
                            <a:schemeClr val="tx1"/>
                          </a:solidFill>
                          <a:latin typeface="Times New Roman"/>
                          <a:ea typeface="Times New Roman"/>
                          <a:cs typeface="System"/>
                        </a:rPr>
                        <a:t> </a:t>
                      </a:r>
                      <a:endParaRPr lang="en-US" sz="1800" b="0" i="0" u="none" strike="noStrike">
                        <a:latin typeface="Arial"/>
                      </a:endParaRP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81635">
                <a:tc>
                  <a:txBody>
                    <a:bodyPr/>
                    <a:lstStyle/>
                    <a:p>
                      <a:pPr marL="0" marR="0">
                        <a:spcBef>
                          <a:spcPts val="0"/>
                        </a:spcBef>
                        <a:spcAft>
                          <a:spcPts val="0"/>
                        </a:spcAft>
                      </a:pPr>
                      <a:r>
                        <a:rPr lang="en-US" sz="2000" b="0" dirty="0">
                          <a:latin typeface="Times New Roman"/>
                          <a:ea typeface="Times New Roman"/>
                          <a:cs typeface="System"/>
                        </a:rPr>
                        <a:t>Mother-in-Law's Tongue </a:t>
                      </a: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l" rtl="0" eaLnBrk="1" fontAlgn="t" latinLnBrk="0" hangingPunct="1">
                        <a:spcBef>
                          <a:spcPts val="0"/>
                        </a:spcBef>
                        <a:spcAft>
                          <a:spcPts val="0"/>
                        </a:spcAft>
                      </a:pPr>
                      <a:r>
                        <a:rPr lang="en-US" sz="2000" b="1" i="0" u="sng" strike="noStrike" kern="1200">
                          <a:solidFill>
                            <a:schemeClr val="tx1"/>
                          </a:solidFill>
                          <a:latin typeface="Times New Roman"/>
                          <a:ea typeface="Times New Roman"/>
                          <a:cs typeface="System"/>
                          <a:hlinkClick r:id=""/>
                        </a:rPr>
                        <a:t>Sansevieria Laurentii </a:t>
                      </a:r>
                      <a:endParaRPr lang="en-US" sz="2000" b="1" i="0" u="none" strike="noStrike" kern="1200">
                        <a:solidFill>
                          <a:schemeClr val="tx1"/>
                        </a:solidFill>
                        <a:latin typeface="Times New Roman"/>
                        <a:ea typeface="Times New Roman"/>
                        <a:cs typeface="System"/>
                      </a:endParaRP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81635">
                <a:tc>
                  <a:txBody>
                    <a:bodyPr/>
                    <a:lstStyle/>
                    <a:p>
                      <a:pPr marL="0" marR="0">
                        <a:spcBef>
                          <a:spcPts val="0"/>
                        </a:spcBef>
                        <a:spcAft>
                          <a:spcPts val="0"/>
                        </a:spcAft>
                      </a:pPr>
                      <a:r>
                        <a:rPr lang="en-US" sz="2000" b="0" dirty="0">
                          <a:latin typeface="Times New Roman"/>
                          <a:ea typeface="Times New Roman"/>
                          <a:cs typeface="System"/>
                        </a:rPr>
                        <a:t>Pot Mum </a:t>
                      </a: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l" rtl="0" eaLnBrk="1" fontAlgn="t" latinLnBrk="0" hangingPunct="1">
                        <a:spcBef>
                          <a:spcPts val="0"/>
                        </a:spcBef>
                        <a:spcAft>
                          <a:spcPts val="0"/>
                        </a:spcAft>
                      </a:pPr>
                      <a:r>
                        <a:rPr lang="en-US" sz="2000" b="1" i="0" u="none" strike="noStrike" kern="1200">
                          <a:solidFill>
                            <a:schemeClr val="tx1"/>
                          </a:solidFill>
                          <a:latin typeface="Times New Roman"/>
                          <a:ea typeface="Times New Roman"/>
                          <a:cs typeface="System"/>
                        </a:rPr>
                        <a:t>Chrysantheium morifolium </a:t>
                      </a:r>
                      <a:endParaRPr lang="en-US" sz="1800" b="0" i="0" u="none" strike="noStrike">
                        <a:latin typeface="Arial"/>
                      </a:endParaRP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81635">
                <a:tc>
                  <a:txBody>
                    <a:bodyPr/>
                    <a:lstStyle/>
                    <a:p>
                      <a:pPr marL="0" marR="0">
                        <a:spcBef>
                          <a:spcPts val="0"/>
                        </a:spcBef>
                        <a:spcAft>
                          <a:spcPts val="0"/>
                        </a:spcAft>
                      </a:pPr>
                      <a:r>
                        <a:rPr lang="en-US" sz="2000" b="0" dirty="0">
                          <a:latin typeface="Times New Roman"/>
                          <a:ea typeface="Times New Roman"/>
                          <a:cs typeface="System"/>
                        </a:rPr>
                        <a:t>Peace Lily </a:t>
                      </a: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l" rtl="0" eaLnBrk="1" fontAlgn="t" latinLnBrk="0" hangingPunct="1">
                        <a:spcBef>
                          <a:spcPts val="0"/>
                        </a:spcBef>
                        <a:spcAft>
                          <a:spcPts val="0"/>
                        </a:spcAft>
                      </a:pPr>
                      <a:r>
                        <a:rPr lang="en-US" sz="2000" b="1" i="0" u="sng" strike="noStrike" kern="1200">
                          <a:solidFill>
                            <a:schemeClr val="tx1"/>
                          </a:solidFill>
                          <a:latin typeface="Times New Roman"/>
                          <a:ea typeface="Times New Roman"/>
                          <a:cs typeface="System"/>
                          <a:hlinkClick r:id=""/>
                        </a:rPr>
                        <a:t>Spathiphyllum "Mauna Loa"</a:t>
                      </a:r>
                      <a:r>
                        <a:rPr lang="en-US" sz="2000" b="1" i="0" u="none" strike="noStrike" kern="1200">
                          <a:solidFill>
                            <a:schemeClr val="tx1"/>
                          </a:solidFill>
                          <a:latin typeface="Times New Roman"/>
                          <a:ea typeface="Times New Roman"/>
                          <a:cs typeface="System"/>
                        </a:rPr>
                        <a:t> </a:t>
                      </a:r>
                      <a:endParaRPr lang="en-US" sz="1800" b="0" i="0" u="none" strike="noStrike">
                        <a:latin typeface="Arial"/>
                      </a:endParaRP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81635">
                <a:tc>
                  <a:txBody>
                    <a:bodyPr/>
                    <a:lstStyle/>
                    <a:p>
                      <a:pPr marL="0" marR="0">
                        <a:spcBef>
                          <a:spcPts val="0"/>
                        </a:spcBef>
                        <a:spcAft>
                          <a:spcPts val="0"/>
                        </a:spcAft>
                      </a:pPr>
                      <a:r>
                        <a:rPr lang="en-US" sz="2000" b="0" dirty="0" err="1">
                          <a:latin typeface="Times New Roman"/>
                          <a:ea typeface="Times New Roman"/>
                          <a:cs typeface="System"/>
                        </a:rPr>
                        <a:t>Warneckii</a:t>
                      </a:r>
                      <a:r>
                        <a:rPr lang="en-US" sz="2000" b="0" dirty="0">
                          <a:latin typeface="Times New Roman"/>
                          <a:ea typeface="Times New Roman"/>
                          <a:cs typeface="System"/>
                        </a:rPr>
                        <a:t> </a:t>
                      </a: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l" rtl="0" eaLnBrk="1" fontAlgn="t" latinLnBrk="0" hangingPunct="1">
                        <a:spcBef>
                          <a:spcPts val="0"/>
                        </a:spcBef>
                        <a:spcAft>
                          <a:spcPts val="0"/>
                        </a:spcAft>
                      </a:pPr>
                      <a:r>
                        <a:rPr lang="en-US" sz="2000" b="1" i="0" u="sng" strike="noStrike" kern="1200" dirty="0">
                          <a:solidFill>
                            <a:schemeClr val="tx1"/>
                          </a:solidFill>
                          <a:latin typeface="Times New Roman"/>
                          <a:ea typeface="Times New Roman"/>
                          <a:cs typeface="System"/>
                          <a:hlinkClick r:id=""/>
                        </a:rPr>
                        <a:t>Dracaena "</a:t>
                      </a:r>
                      <a:r>
                        <a:rPr lang="en-US" sz="2000" b="1" i="0" u="sng" strike="noStrike" kern="1200" dirty="0" err="1">
                          <a:solidFill>
                            <a:schemeClr val="tx1"/>
                          </a:solidFill>
                          <a:latin typeface="Times New Roman"/>
                          <a:ea typeface="Times New Roman"/>
                          <a:cs typeface="System"/>
                          <a:hlinkClick r:id=""/>
                        </a:rPr>
                        <a:t>Warneckii</a:t>
                      </a:r>
                      <a:r>
                        <a:rPr lang="en-US" sz="2000" b="1" i="0" u="sng" strike="noStrike" kern="1200" dirty="0">
                          <a:solidFill>
                            <a:schemeClr val="tx1"/>
                          </a:solidFill>
                          <a:latin typeface="Times New Roman"/>
                          <a:ea typeface="Times New Roman"/>
                          <a:cs typeface="System"/>
                          <a:hlinkClick r:id=""/>
                        </a:rPr>
                        <a:t>" </a:t>
                      </a:r>
                      <a:endParaRPr lang="en-US" sz="2000" b="1" i="0" u="none" strike="noStrike" kern="1200" dirty="0">
                        <a:solidFill>
                          <a:schemeClr val="tx1"/>
                        </a:solidFill>
                        <a:latin typeface="Times New Roman"/>
                        <a:ea typeface="Times New Roman"/>
                        <a:cs typeface="System"/>
                      </a:endParaRPr>
                    </a:p>
                  </a:txBody>
                  <a:tcPr marL="9525" marR="9525" marT="9525" marB="95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57200" y="685800"/>
            <a:ext cx="2828925" cy="57150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3276600" y="609600"/>
            <a:ext cx="5029200" cy="3771900"/>
          </a:xfrm>
          <a:prstGeom prst="rect">
            <a:avLst/>
          </a:prstGeom>
          <a:noFill/>
          <a:ln w="9525">
            <a:noFill/>
            <a:miter lim="800000"/>
            <a:headEnd/>
            <a:tailEnd/>
          </a:ln>
        </p:spPr>
      </p:pic>
      <p:sp>
        <p:nvSpPr>
          <p:cNvPr id="7" name="TextBox 6"/>
          <p:cNvSpPr txBox="1"/>
          <p:nvPr/>
        </p:nvSpPr>
        <p:spPr>
          <a:xfrm>
            <a:off x="533400" y="6488668"/>
            <a:ext cx="2590800" cy="369332"/>
          </a:xfrm>
          <a:prstGeom prst="rect">
            <a:avLst/>
          </a:prstGeom>
          <a:noFill/>
        </p:spPr>
        <p:txBody>
          <a:bodyPr wrap="square" rtlCol="0">
            <a:spAutoFit/>
          </a:bodyPr>
          <a:lstStyle/>
          <a:p>
            <a:r>
              <a:rPr lang="en-US" dirty="0" smtClean="0">
                <a:latin typeface="Times New Roman"/>
                <a:ea typeface="Times New Roman"/>
                <a:cs typeface="System"/>
              </a:rPr>
              <a:t>Bamboo Palm </a:t>
            </a:r>
            <a:endParaRPr lang="en-US" dirty="0">
              <a:latin typeface="Times New Roman"/>
              <a:ea typeface="Times New Roman"/>
              <a:cs typeface="System"/>
            </a:endParaRPr>
          </a:p>
        </p:txBody>
      </p:sp>
      <p:sp>
        <p:nvSpPr>
          <p:cNvPr id="8" name="TextBox 7"/>
          <p:cNvSpPr txBox="1"/>
          <p:nvPr/>
        </p:nvSpPr>
        <p:spPr>
          <a:xfrm>
            <a:off x="6248400" y="3886200"/>
            <a:ext cx="2057400" cy="369332"/>
          </a:xfrm>
          <a:prstGeom prst="rect">
            <a:avLst/>
          </a:prstGeom>
          <a:noFill/>
        </p:spPr>
        <p:txBody>
          <a:bodyPr wrap="square" rtlCol="0">
            <a:spAutoFit/>
          </a:bodyPr>
          <a:lstStyle/>
          <a:p>
            <a:r>
              <a:rPr lang="en-US" dirty="0" smtClean="0">
                <a:solidFill>
                  <a:schemeClr val="bg1"/>
                </a:solidFill>
                <a:latin typeface="Times New Roman"/>
                <a:ea typeface="Times New Roman"/>
                <a:cs typeface="System"/>
              </a:rPr>
              <a:t>Chinese Evergreen </a:t>
            </a:r>
            <a:endParaRPr lang="en-US" dirty="0">
              <a:solidFill>
                <a:schemeClr val="bg1"/>
              </a:solidFill>
              <a:latin typeface="Times New Roman"/>
              <a:ea typeface="Times New Roman"/>
              <a:cs typeface="System"/>
            </a:endParaRPr>
          </a:p>
        </p:txBody>
      </p:sp>
      <p:sp>
        <p:nvSpPr>
          <p:cNvPr id="9" name="TextBox 8"/>
          <p:cNvSpPr txBox="1"/>
          <p:nvPr/>
        </p:nvSpPr>
        <p:spPr>
          <a:xfrm>
            <a:off x="7010400" y="6096000"/>
            <a:ext cx="1905000" cy="584775"/>
          </a:xfrm>
          <a:prstGeom prst="rect">
            <a:avLst/>
          </a:prstGeom>
          <a:noFill/>
        </p:spPr>
        <p:txBody>
          <a:bodyPr wrap="square" rtlCol="0">
            <a:spAutoFit/>
          </a:bodyPr>
          <a:lstStyle/>
          <a:p>
            <a:pPr fontAlgn="t"/>
            <a:r>
              <a:rPr lang="en-US" sz="1600" dirty="0" smtClean="0">
                <a:latin typeface="Times New Roman"/>
                <a:ea typeface="Times New Roman"/>
                <a:cs typeface="System"/>
              </a:rPr>
              <a:t>English Ivy </a:t>
            </a:r>
          </a:p>
          <a:p>
            <a:pPr fontAlgn="t"/>
            <a:endParaRPr lang="en-US" sz="1600" dirty="0">
              <a:latin typeface="Arial"/>
            </a:endParaRPr>
          </a:p>
        </p:txBody>
      </p:sp>
      <p:pic>
        <p:nvPicPr>
          <p:cNvPr id="1030" name="Picture 6"/>
          <p:cNvPicPr>
            <a:picLocks noChangeAspect="1" noChangeArrowheads="1"/>
          </p:cNvPicPr>
          <p:nvPr/>
        </p:nvPicPr>
        <p:blipFill>
          <a:blip r:embed="rId4" cstate="print"/>
          <a:srcRect/>
          <a:stretch>
            <a:fillRect/>
          </a:stretch>
        </p:blipFill>
        <p:spPr bwMode="auto">
          <a:xfrm>
            <a:off x="3581400" y="4419600"/>
            <a:ext cx="3048000" cy="2286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81000" y="838200"/>
            <a:ext cx="2095500" cy="209550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3200400" y="2895600"/>
            <a:ext cx="2857500" cy="3810000"/>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6477000" y="0"/>
            <a:ext cx="2286000" cy="3429000"/>
          </a:xfrm>
          <a:prstGeom prst="rect">
            <a:avLst/>
          </a:prstGeom>
          <a:noFill/>
          <a:ln w="9525">
            <a:noFill/>
            <a:miter lim="800000"/>
            <a:headEnd/>
            <a:tailEnd/>
          </a:ln>
        </p:spPr>
      </p:pic>
      <p:sp>
        <p:nvSpPr>
          <p:cNvPr id="8" name="TextBox 7"/>
          <p:cNvSpPr txBox="1"/>
          <p:nvPr/>
        </p:nvSpPr>
        <p:spPr>
          <a:xfrm>
            <a:off x="7924800" y="2971800"/>
            <a:ext cx="1219200" cy="369332"/>
          </a:xfrm>
          <a:prstGeom prst="rect">
            <a:avLst/>
          </a:prstGeom>
          <a:noFill/>
        </p:spPr>
        <p:txBody>
          <a:bodyPr wrap="square" rtlCol="0">
            <a:spAutoFit/>
          </a:bodyPr>
          <a:lstStyle/>
          <a:p>
            <a:r>
              <a:rPr lang="en-US" dirty="0" smtClean="0"/>
              <a:t>Mass corn</a:t>
            </a:r>
            <a:endParaRPr lang="en-US" dirty="0"/>
          </a:p>
        </p:txBody>
      </p:sp>
      <p:pic>
        <p:nvPicPr>
          <p:cNvPr id="2056" name="Picture 8"/>
          <p:cNvPicPr>
            <a:picLocks noChangeAspect="1" noChangeArrowheads="1"/>
          </p:cNvPicPr>
          <p:nvPr/>
        </p:nvPicPr>
        <p:blipFill>
          <a:blip r:embed="rId5" cstate="print"/>
          <a:srcRect/>
          <a:stretch>
            <a:fillRect/>
          </a:stretch>
        </p:blipFill>
        <p:spPr bwMode="auto">
          <a:xfrm>
            <a:off x="0" y="3048000"/>
            <a:ext cx="2540000" cy="3810000"/>
          </a:xfrm>
          <a:prstGeom prst="rect">
            <a:avLst/>
          </a:prstGeom>
          <a:noFill/>
          <a:ln w="9525">
            <a:noFill/>
            <a:miter lim="800000"/>
            <a:headEnd/>
            <a:tailEnd/>
          </a:ln>
        </p:spPr>
      </p:pic>
      <p:sp>
        <p:nvSpPr>
          <p:cNvPr id="11" name="TextBox 10"/>
          <p:cNvSpPr txBox="1"/>
          <p:nvPr/>
        </p:nvSpPr>
        <p:spPr>
          <a:xfrm>
            <a:off x="1600200" y="6211669"/>
            <a:ext cx="1600200" cy="646331"/>
          </a:xfrm>
          <a:prstGeom prst="rect">
            <a:avLst/>
          </a:prstGeom>
          <a:noFill/>
        </p:spPr>
        <p:txBody>
          <a:bodyPr wrap="square" rtlCol="0">
            <a:spAutoFit/>
          </a:bodyPr>
          <a:lstStyle/>
          <a:p>
            <a:r>
              <a:rPr lang="en-US" dirty="0" err="1" smtClean="0"/>
              <a:t>Draceana</a:t>
            </a:r>
            <a:r>
              <a:rPr lang="en-US" dirty="0" smtClean="0"/>
              <a:t> Janet Craig</a:t>
            </a:r>
            <a:endParaRPr lang="en-US" dirty="0"/>
          </a:p>
        </p:txBody>
      </p:sp>
      <p:sp>
        <p:nvSpPr>
          <p:cNvPr id="12" name="TextBox 11"/>
          <p:cNvSpPr txBox="1"/>
          <p:nvPr/>
        </p:nvSpPr>
        <p:spPr>
          <a:xfrm>
            <a:off x="2514600" y="990600"/>
            <a:ext cx="1600200" cy="369332"/>
          </a:xfrm>
          <a:prstGeom prst="rect">
            <a:avLst/>
          </a:prstGeom>
          <a:noFill/>
        </p:spPr>
        <p:txBody>
          <a:bodyPr wrap="square" rtlCol="0">
            <a:spAutoFit/>
          </a:bodyPr>
          <a:lstStyle/>
          <a:p>
            <a:r>
              <a:rPr lang="en-US" dirty="0" smtClean="0">
                <a:latin typeface="Times New Roman"/>
                <a:ea typeface="Times New Roman"/>
                <a:cs typeface="System"/>
              </a:rPr>
              <a:t>Gerbera Daisy </a:t>
            </a:r>
            <a:endParaRPr lang="en-US" dirty="0">
              <a:latin typeface="Times New Roman"/>
              <a:ea typeface="Times New Roman"/>
              <a:cs typeface="System"/>
            </a:endParaRPr>
          </a:p>
        </p:txBody>
      </p:sp>
      <p:sp>
        <p:nvSpPr>
          <p:cNvPr id="13" name="TextBox 12"/>
          <p:cNvSpPr txBox="1"/>
          <p:nvPr/>
        </p:nvSpPr>
        <p:spPr>
          <a:xfrm>
            <a:off x="3581400" y="2590800"/>
            <a:ext cx="2286000" cy="369332"/>
          </a:xfrm>
          <a:prstGeom prst="rect">
            <a:avLst/>
          </a:prstGeom>
          <a:noFill/>
        </p:spPr>
        <p:txBody>
          <a:bodyPr wrap="square" rtlCol="0">
            <a:spAutoFit/>
          </a:bodyPr>
          <a:lstStyle/>
          <a:p>
            <a:r>
              <a:rPr lang="en-US" dirty="0" err="1" smtClean="0">
                <a:latin typeface="Times New Roman"/>
                <a:ea typeface="Times New Roman"/>
                <a:cs typeface="System"/>
              </a:rPr>
              <a:t>Marginata</a:t>
            </a:r>
            <a:r>
              <a:rPr lang="en-US" dirty="0" smtClean="0">
                <a:latin typeface="Times New Roman"/>
                <a:ea typeface="Times New Roman"/>
                <a:cs typeface="System"/>
              </a:rPr>
              <a:t> </a:t>
            </a:r>
            <a:endParaRPr lang="en-US" dirty="0">
              <a:latin typeface="Times New Roman"/>
              <a:ea typeface="Times New Roman"/>
              <a:cs typeface="System"/>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cstate="print"/>
          <a:srcRect/>
          <a:stretch>
            <a:fillRect/>
          </a:stretch>
        </p:blipFill>
        <p:spPr bwMode="auto">
          <a:xfrm>
            <a:off x="0" y="609600"/>
            <a:ext cx="4686300" cy="3124200"/>
          </a:xfrm>
          <a:prstGeom prst="rect">
            <a:avLst/>
          </a:prstGeom>
          <a:noFill/>
          <a:ln w="9525">
            <a:noFill/>
            <a:miter lim="800000"/>
            <a:headEnd/>
            <a:tailEnd/>
          </a:ln>
        </p:spPr>
      </p:pic>
      <p:sp>
        <p:nvSpPr>
          <p:cNvPr id="4" name="TextBox 3"/>
          <p:cNvSpPr txBox="1"/>
          <p:nvPr/>
        </p:nvSpPr>
        <p:spPr>
          <a:xfrm>
            <a:off x="2895600" y="3048000"/>
            <a:ext cx="1752600" cy="646331"/>
          </a:xfrm>
          <a:prstGeom prst="rect">
            <a:avLst/>
          </a:prstGeom>
          <a:noFill/>
        </p:spPr>
        <p:txBody>
          <a:bodyPr wrap="square" rtlCol="0">
            <a:spAutoFit/>
          </a:bodyPr>
          <a:lstStyle/>
          <a:p>
            <a:r>
              <a:rPr lang="en-US" dirty="0" err="1" smtClean="0"/>
              <a:t>Spathiphyllum</a:t>
            </a:r>
            <a:r>
              <a:rPr lang="en-US" dirty="0" smtClean="0"/>
              <a:t> (Peace Lily)</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5105400" y="762000"/>
            <a:ext cx="3505200" cy="5257800"/>
          </a:xfrm>
          <a:prstGeom prst="rect">
            <a:avLst/>
          </a:prstGeom>
          <a:noFill/>
          <a:ln w="9525">
            <a:noFill/>
            <a:miter lim="800000"/>
            <a:headEnd/>
            <a:tailEnd/>
          </a:ln>
        </p:spPr>
      </p:pic>
      <p:sp>
        <p:nvSpPr>
          <p:cNvPr id="6" name="TextBox 5"/>
          <p:cNvSpPr txBox="1"/>
          <p:nvPr/>
        </p:nvSpPr>
        <p:spPr>
          <a:xfrm>
            <a:off x="5334000" y="6172200"/>
            <a:ext cx="2971800" cy="646331"/>
          </a:xfrm>
          <a:prstGeom prst="rect">
            <a:avLst/>
          </a:prstGeom>
          <a:noFill/>
        </p:spPr>
        <p:txBody>
          <a:bodyPr wrap="square" rtlCol="0">
            <a:spAutoFit/>
          </a:bodyPr>
          <a:lstStyle/>
          <a:p>
            <a:r>
              <a:rPr lang="en-US" dirty="0" err="1" smtClean="0"/>
              <a:t>Sansevieria</a:t>
            </a:r>
            <a:r>
              <a:rPr lang="en-US" dirty="0" smtClean="0"/>
              <a:t> (Snake Plant or  </a:t>
            </a:r>
            <a:r>
              <a:rPr lang="en-US" smtClean="0"/>
              <a:t>Mother-in-Law’s tongue</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57200" y="1295400"/>
            <a:ext cx="3505200" cy="5257800"/>
          </a:xfrm>
          <a:prstGeom prst="rect">
            <a:avLst/>
          </a:prstGeom>
          <a:noFill/>
          <a:ln w="9525">
            <a:noFill/>
            <a:miter lim="800000"/>
            <a:headEnd/>
            <a:tailEnd/>
          </a:ln>
        </p:spPr>
      </p:pic>
      <p:sp>
        <p:nvSpPr>
          <p:cNvPr id="4" name="TextBox 3"/>
          <p:cNvSpPr txBox="1"/>
          <p:nvPr/>
        </p:nvSpPr>
        <p:spPr>
          <a:xfrm>
            <a:off x="381000" y="990600"/>
            <a:ext cx="3352800" cy="369332"/>
          </a:xfrm>
          <a:prstGeom prst="rect">
            <a:avLst/>
          </a:prstGeom>
          <a:noFill/>
        </p:spPr>
        <p:txBody>
          <a:bodyPr wrap="square" rtlCol="0">
            <a:spAutoFit/>
          </a:bodyPr>
          <a:lstStyle/>
          <a:p>
            <a:r>
              <a:rPr lang="en-US" dirty="0" smtClean="0"/>
              <a:t>Dracaena </a:t>
            </a:r>
            <a:r>
              <a:rPr lang="en-US" dirty="0" err="1" smtClean="0"/>
              <a:t>Warneckii</a:t>
            </a:r>
            <a:endParaRPr lang="en-US" dirty="0"/>
          </a:p>
        </p:txBody>
      </p:sp>
      <p:pic>
        <p:nvPicPr>
          <p:cNvPr id="4099" name="Picture 3"/>
          <p:cNvPicPr>
            <a:picLocks noChangeAspect="1" noChangeArrowheads="1"/>
          </p:cNvPicPr>
          <p:nvPr/>
        </p:nvPicPr>
        <p:blipFill>
          <a:blip r:embed="rId3" cstate="print"/>
          <a:srcRect/>
          <a:stretch>
            <a:fillRect/>
          </a:stretch>
        </p:blipFill>
        <p:spPr bwMode="auto">
          <a:xfrm>
            <a:off x="5562600" y="914400"/>
            <a:ext cx="2381250" cy="1590675"/>
          </a:xfrm>
          <a:prstGeom prst="rect">
            <a:avLst/>
          </a:prstGeom>
          <a:noFill/>
          <a:ln w="9525">
            <a:noFill/>
            <a:miter lim="800000"/>
            <a:headEnd/>
            <a:tailEnd/>
          </a:ln>
        </p:spPr>
      </p:pic>
      <p:sp>
        <p:nvSpPr>
          <p:cNvPr id="6" name="TextBox 5"/>
          <p:cNvSpPr txBox="1"/>
          <p:nvPr/>
        </p:nvSpPr>
        <p:spPr>
          <a:xfrm>
            <a:off x="5562600" y="2514600"/>
            <a:ext cx="2438400" cy="369332"/>
          </a:xfrm>
          <a:prstGeom prst="rect">
            <a:avLst/>
          </a:prstGeom>
          <a:noFill/>
        </p:spPr>
        <p:txBody>
          <a:bodyPr wrap="square" rtlCol="0">
            <a:spAutoFit/>
          </a:bodyPr>
          <a:lstStyle/>
          <a:p>
            <a:r>
              <a:rPr lang="en-US" dirty="0" smtClean="0">
                <a:latin typeface="Times New Roman"/>
                <a:ea typeface="Times New Roman"/>
                <a:cs typeface="System"/>
              </a:rPr>
              <a:t>Pot Mum </a:t>
            </a:r>
            <a:endParaRPr lang="en-US" dirty="0">
              <a:latin typeface="Times New Roman"/>
              <a:ea typeface="Times New Roman"/>
              <a:cs typeface="Syste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Environmental Problems</a:t>
            </a:r>
            <a:endParaRPr lang="en-US" sz="3400" b="1" dirty="0"/>
          </a:p>
        </p:txBody>
      </p:sp>
      <p:sp>
        <p:nvSpPr>
          <p:cNvPr id="3" name="Content Placeholder 2"/>
          <p:cNvSpPr>
            <a:spLocks noGrp="1"/>
          </p:cNvSpPr>
          <p:nvPr>
            <p:ph idx="1"/>
          </p:nvPr>
        </p:nvSpPr>
        <p:spPr/>
        <p:txBody>
          <a:bodyPr/>
          <a:lstStyle/>
          <a:p>
            <a:endParaRPr lang="en-US" dirty="0" smtClean="0">
              <a:latin typeface="+mj-lt"/>
            </a:endParaRPr>
          </a:p>
          <a:p>
            <a:r>
              <a:rPr lang="en-US" b="1" dirty="0" smtClean="0">
                <a:latin typeface="+mj-lt"/>
              </a:rPr>
              <a:t>Resource Depletion:</a:t>
            </a:r>
          </a:p>
          <a:p>
            <a:pPr lvl="1"/>
            <a:r>
              <a:rPr lang="en-US" dirty="0" smtClean="0">
                <a:latin typeface="+mj-lt"/>
              </a:rPr>
              <a:t>Environmental goods (natural resources) are used up faster than they can be replenished.</a:t>
            </a:r>
          </a:p>
          <a:p>
            <a:pPr>
              <a:buNone/>
            </a:pPr>
            <a:endParaRPr lang="en-US" dirty="0" smtClean="0">
              <a:latin typeface="+mj-lt"/>
            </a:endParaRPr>
          </a:p>
          <a:p>
            <a:r>
              <a:rPr lang="en-US" b="1" dirty="0" smtClean="0">
                <a:latin typeface="+mj-lt"/>
              </a:rPr>
              <a:t>Pollution:</a:t>
            </a:r>
          </a:p>
          <a:p>
            <a:pPr lvl="1"/>
            <a:r>
              <a:rPr lang="en-US" dirty="0" smtClean="0">
                <a:latin typeface="+mj-lt"/>
              </a:rPr>
              <a:t>The waste assimilation mechanism is overwhelmed.</a:t>
            </a:r>
            <a:endParaRPr lang="en-US" dirty="0">
              <a:latin typeface="+mj-l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a:latin typeface="Calibri" pitchFamily="34" charset="0"/>
              </a:rPr>
              <a:t>Ergonomics - Definition</a:t>
            </a:r>
          </a:p>
        </p:txBody>
      </p:sp>
      <p:sp>
        <p:nvSpPr>
          <p:cNvPr id="3" name="Content Placeholder 2"/>
          <p:cNvSpPr>
            <a:spLocks noGrp="1"/>
          </p:cNvSpPr>
          <p:nvPr>
            <p:ph idx="1"/>
          </p:nvPr>
        </p:nvSpPr>
        <p:spPr/>
        <p:txBody>
          <a:bodyPr>
            <a:normAutofit/>
          </a:bodyPr>
          <a:lstStyle/>
          <a:p>
            <a:r>
              <a:rPr lang="en-US" dirty="0">
                <a:latin typeface="Calibri" pitchFamily="34" charset="0"/>
              </a:rPr>
              <a:t>Fitting work to people</a:t>
            </a:r>
          </a:p>
          <a:p>
            <a:r>
              <a:rPr lang="en-US" dirty="0">
                <a:latin typeface="Calibri" pitchFamily="34" charset="0"/>
              </a:rPr>
              <a:t> Process of designing or </a:t>
            </a:r>
            <a:r>
              <a:rPr lang="en-US" dirty="0" smtClean="0">
                <a:latin typeface="Calibri" pitchFamily="34" charset="0"/>
              </a:rPr>
              <a:t>arranging workspaces, </a:t>
            </a:r>
            <a:r>
              <a:rPr lang="en-US" dirty="0">
                <a:latin typeface="Calibri" pitchFamily="34" charset="0"/>
              </a:rPr>
              <a:t>products and systems so </a:t>
            </a:r>
            <a:r>
              <a:rPr lang="en-US" dirty="0" smtClean="0">
                <a:latin typeface="Calibri" pitchFamily="34" charset="0"/>
              </a:rPr>
              <a:t>that they </a:t>
            </a:r>
            <a:r>
              <a:rPr lang="en-US" dirty="0">
                <a:latin typeface="Calibri" pitchFamily="34" charset="0"/>
              </a:rPr>
              <a:t>fit the people who use </a:t>
            </a:r>
            <a:r>
              <a:rPr lang="en-US" dirty="0" smtClean="0">
                <a:latin typeface="Calibri" pitchFamily="34" charset="0"/>
              </a:rPr>
              <a:t>them.</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a:latin typeface="Calibri" pitchFamily="34" charset="0"/>
              </a:rPr>
              <a:t>Ergonomics - Importance</a:t>
            </a:r>
          </a:p>
        </p:txBody>
      </p:sp>
      <p:sp>
        <p:nvSpPr>
          <p:cNvPr id="3" name="Content Placeholder 2"/>
          <p:cNvSpPr>
            <a:spLocks noGrp="1"/>
          </p:cNvSpPr>
          <p:nvPr>
            <p:ph idx="1"/>
          </p:nvPr>
        </p:nvSpPr>
        <p:spPr/>
        <p:txBody>
          <a:bodyPr>
            <a:normAutofit/>
          </a:bodyPr>
          <a:lstStyle/>
          <a:p>
            <a:r>
              <a:rPr lang="en-US" dirty="0">
                <a:latin typeface="Calibri" pitchFamily="34" charset="0"/>
              </a:rPr>
              <a:t>Improper ergonomic conditions can </a:t>
            </a:r>
            <a:r>
              <a:rPr lang="en-US" dirty="0" smtClean="0">
                <a:latin typeface="Calibri" pitchFamily="34" charset="0"/>
              </a:rPr>
              <a:t>result in </a:t>
            </a:r>
            <a:r>
              <a:rPr lang="en-US" dirty="0">
                <a:latin typeface="Calibri" pitchFamily="34" charset="0"/>
              </a:rPr>
              <a:t>musculoskeletal injuries and </a:t>
            </a:r>
            <a:r>
              <a:rPr lang="en-US" dirty="0" smtClean="0">
                <a:latin typeface="Calibri" pitchFamily="34" charset="0"/>
              </a:rPr>
              <a:t>disorders:</a:t>
            </a:r>
          </a:p>
          <a:p>
            <a:pPr lvl="1"/>
            <a:r>
              <a:rPr lang="en-US" dirty="0" smtClean="0">
                <a:latin typeface="Calibri" pitchFamily="34" charset="0"/>
              </a:rPr>
              <a:t>Tendonitis</a:t>
            </a:r>
          </a:p>
          <a:p>
            <a:pPr lvl="2"/>
            <a:r>
              <a:rPr lang="en-US" sz="2200" dirty="0" smtClean="0">
                <a:latin typeface="Calibri" pitchFamily="34" charset="0"/>
              </a:rPr>
              <a:t>inflammation of a tendon</a:t>
            </a:r>
          </a:p>
          <a:p>
            <a:pPr lvl="1"/>
            <a:r>
              <a:rPr lang="en-US" dirty="0" smtClean="0">
                <a:latin typeface="Calibri" pitchFamily="34" charset="0"/>
              </a:rPr>
              <a:t>Carpal </a:t>
            </a:r>
            <a:r>
              <a:rPr lang="en-US" dirty="0">
                <a:latin typeface="Calibri" pitchFamily="34" charset="0"/>
              </a:rPr>
              <a:t>tunnel </a:t>
            </a:r>
            <a:r>
              <a:rPr lang="en-US" dirty="0" smtClean="0">
                <a:latin typeface="Calibri" pitchFamily="34" charset="0"/>
              </a:rPr>
              <a:t>syndrome</a:t>
            </a:r>
          </a:p>
          <a:p>
            <a:pPr lvl="2"/>
            <a:r>
              <a:rPr lang="en-US" sz="2200" dirty="0" smtClean="0">
                <a:latin typeface="Calibri" pitchFamily="34" charset="0"/>
              </a:rPr>
              <a:t>Carpal tunnel syndrome is pressure on the median nerve -- the nerve in the wrist that supplies feeling and movement to parts of the hand. It can lead to numbness, tingling, weakness, or muscle damage in the hand and fingers.</a:t>
            </a:r>
          </a:p>
          <a:p>
            <a:pPr lvl="2">
              <a:buNone/>
            </a:pP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b="1" dirty="0" smtClean="0"/>
              <a:t>Actions Towards Reducing Occupational Risks Involving Ergonomics</a:t>
            </a:r>
            <a:endParaRPr lang="en-US" sz="3400" b="1" dirty="0"/>
          </a:p>
        </p:txBody>
      </p:sp>
      <p:sp>
        <p:nvSpPr>
          <p:cNvPr id="3" name="Content Placeholder 2"/>
          <p:cNvSpPr>
            <a:spLocks noGrp="1"/>
          </p:cNvSpPr>
          <p:nvPr>
            <p:ph idx="1"/>
          </p:nvPr>
        </p:nvSpPr>
        <p:spPr/>
        <p:txBody>
          <a:bodyPr>
            <a:normAutofit/>
          </a:bodyPr>
          <a:lstStyle/>
          <a:p>
            <a:endParaRPr lang="en-US" sz="2800" dirty="0" smtClean="0">
              <a:latin typeface="+mj-lt"/>
            </a:endParaRPr>
          </a:p>
          <a:p>
            <a:r>
              <a:rPr lang="en-US" dirty="0" smtClean="0">
                <a:latin typeface="+mj-lt"/>
              </a:rPr>
              <a:t>Placement of Equipment</a:t>
            </a:r>
          </a:p>
          <a:p>
            <a:r>
              <a:rPr lang="en-US" dirty="0" smtClean="0">
                <a:latin typeface="+mj-lt"/>
              </a:rPr>
              <a:t>Posture</a:t>
            </a:r>
          </a:p>
          <a:p>
            <a:pPr>
              <a:buNone/>
            </a:pPr>
            <a:endParaRPr lang="en-US" sz="2800" dirty="0">
              <a:latin typeface="+mj-l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latin typeface="Calibri" pitchFamily="34" charset="0"/>
              </a:rPr>
              <a:t>Placement of Equipment</a:t>
            </a:r>
            <a:br>
              <a:rPr lang="en-US" sz="3400" b="1" dirty="0" smtClean="0">
                <a:latin typeface="Calibri" pitchFamily="34" charset="0"/>
              </a:rPr>
            </a:br>
            <a:endParaRPr lang="en-US" sz="3400" b="1" dirty="0">
              <a:latin typeface="Calibri" pitchFamily="34" charset="0"/>
            </a:endParaRPr>
          </a:p>
        </p:txBody>
      </p:sp>
      <p:sp>
        <p:nvSpPr>
          <p:cNvPr id="3" name="Content Placeholder 2"/>
          <p:cNvSpPr>
            <a:spLocks noGrp="1"/>
          </p:cNvSpPr>
          <p:nvPr>
            <p:ph idx="1"/>
          </p:nvPr>
        </p:nvSpPr>
        <p:spPr/>
        <p:txBody>
          <a:bodyPr/>
          <a:lstStyle/>
          <a:p>
            <a:pPr>
              <a:buNone/>
            </a:pPr>
            <a:r>
              <a:rPr lang="en-US" b="1" u="sng" dirty="0" smtClean="0">
                <a:latin typeface="Calibri" pitchFamily="34" charset="0"/>
              </a:rPr>
              <a:t>Guidelines for Working at Computers</a:t>
            </a:r>
          </a:p>
          <a:p>
            <a:r>
              <a:rPr lang="en-US" dirty="0" smtClean="0">
                <a:latin typeface="Calibri" pitchFamily="34" charset="0"/>
              </a:rPr>
              <a:t>Monitor Placement</a:t>
            </a:r>
            <a:endParaRPr lang="en-US" b="1" dirty="0" smtClean="0">
              <a:latin typeface="Calibri" pitchFamily="34" charset="0"/>
            </a:endParaRPr>
          </a:p>
          <a:p>
            <a:pPr lvl="1"/>
            <a:r>
              <a:rPr lang="en-US" dirty="0" smtClean="0">
                <a:latin typeface="Calibri" pitchFamily="34" charset="0"/>
              </a:rPr>
              <a:t>place directly in front of you a minimum of 16 inches (or arms length) away. </a:t>
            </a:r>
            <a:endParaRPr lang="en-US" b="1" dirty="0" smtClean="0">
              <a:latin typeface="Calibri" pitchFamily="34" charset="0"/>
            </a:endParaRPr>
          </a:p>
          <a:p>
            <a:pPr lvl="1"/>
            <a:r>
              <a:rPr lang="en-US" dirty="0" smtClean="0">
                <a:latin typeface="Calibri" pitchFamily="34" charset="0"/>
              </a:rPr>
              <a:t>the top of your monitor screen should be at or below eye level and about an arm's length away. </a:t>
            </a:r>
            <a:endParaRPr lang="en-US" b="1" dirty="0" smtClean="0">
              <a:latin typeface="Calibri" pitchFamily="34" charset="0"/>
            </a:endParaRPr>
          </a:p>
          <a:p>
            <a:pPr lvl="1"/>
            <a:r>
              <a:rPr lang="en-US" dirty="0" smtClean="0">
                <a:latin typeface="Calibri" pitchFamily="34" charset="0"/>
              </a:rPr>
              <a:t>A monitor stand or arm to place your monitor at a comfortable viewing height </a:t>
            </a:r>
            <a:endParaRPr lang="en-US" b="1" dirty="0" smtClean="0">
              <a:latin typeface="Calibri" pitchFamily="34" charset="0"/>
            </a:endParaRPr>
          </a:p>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990600"/>
          </a:xfrm>
        </p:spPr>
        <p:txBody>
          <a:bodyPr>
            <a:normAutofit fontScale="90000"/>
          </a:bodyPr>
          <a:lstStyle/>
          <a:p>
            <a:r>
              <a:rPr lang="en-US" sz="3600" b="1" dirty="0" smtClean="0"/>
              <a:t/>
            </a:r>
            <a:br>
              <a:rPr lang="en-US" sz="3600" b="1" dirty="0" smtClean="0"/>
            </a:br>
            <a:r>
              <a:rPr lang="en-US" sz="3600" b="1" dirty="0" smtClean="0"/>
              <a:t/>
            </a:r>
            <a:br>
              <a:rPr lang="en-US" sz="3600" b="1" dirty="0" smtClean="0"/>
            </a:br>
            <a:r>
              <a:rPr lang="en-US" sz="2700" b="1" dirty="0" smtClean="0"/>
              <a:t>Placement of Equipment</a:t>
            </a:r>
            <a:br>
              <a:rPr lang="en-US" sz="2700" b="1" dirty="0" smtClean="0"/>
            </a:br>
            <a:endParaRPr lang="en-US" sz="2700" dirty="0"/>
          </a:p>
        </p:txBody>
      </p:sp>
      <p:sp>
        <p:nvSpPr>
          <p:cNvPr id="3" name="Content Placeholder 2"/>
          <p:cNvSpPr>
            <a:spLocks noGrp="1"/>
          </p:cNvSpPr>
          <p:nvPr>
            <p:ph idx="1"/>
          </p:nvPr>
        </p:nvSpPr>
        <p:spPr>
          <a:xfrm>
            <a:off x="381000" y="1219200"/>
            <a:ext cx="8229600" cy="5029200"/>
          </a:xfrm>
        </p:spPr>
        <p:txBody>
          <a:bodyPr>
            <a:normAutofit/>
          </a:bodyPr>
          <a:lstStyle/>
          <a:p>
            <a:r>
              <a:rPr lang="en-US" dirty="0">
                <a:latin typeface="+mj-lt"/>
              </a:rPr>
              <a:t>Glare Reduction</a:t>
            </a:r>
            <a:endParaRPr lang="en-US" b="1" dirty="0">
              <a:latin typeface="+mj-lt"/>
            </a:endParaRPr>
          </a:p>
          <a:p>
            <a:pPr lvl="1"/>
            <a:r>
              <a:rPr lang="en-US" dirty="0">
                <a:latin typeface="+mj-lt"/>
              </a:rPr>
              <a:t>reduced by decreasing overhead lighting &amp; using window shades effectively. </a:t>
            </a:r>
            <a:endParaRPr lang="en-US" b="1" dirty="0">
              <a:latin typeface="+mj-lt"/>
            </a:endParaRPr>
          </a:p>
          <a:p>
            <a:pPr lvl="1"/>
            <a:r>
              <a:rPr lang="en-US" dirty="0">
                <a:latin typeface="+mj-lt"/>
              </a:rPr>
              <a:t>anti glare screen filter will help to reduce reflective glare </a:t>
            </a:r>
            <a:endParaRPr lang="en-US" b="1" dirty="0">
              <a:latin typeface="+mj-lt"/>
            </a:endParaRPr>
          </a:p>
          <a:p>
            <a:pPr lvl="1"/>
            <a:r>
              <a:rPr lang="en-US" dirty="0">
                <a:latin typeface="+mj-lt"/>
              </a:rPr>
              <a:t>add an adjustable task-light to illuminate documents properly </a:t>
            </a:r>
            <a:endParaRPr lang="en-US" b="1" dirty="0">
              <a:latin typeface="+mj-lt"/>
            </a:endParaRPr>
          </a:p>
          <a:p>
            <a:r>
              <a:rPr lang="en-US" dirty="0">
                <a:latin typeface="+mj-lt"/>
              </a:rPr>
              <a:t>Document Placement (Reduce &amp; Neck strain)</a:t>
            </a:r>
            <a:endParaRPr lang="en-US" b="1" dirty="0">
              <a:latin typeface="+mj-lt"/>
            </a:endParaRPr>
          </a:p>
          <a:p>
            <a:pPr lvl="1"/>
            <a:r>
              <a:rPr lang="en-US" dirty="0">
                <a:latin typeface="+mj-lt"/>
              </a:rPr>
              <a:t>place documents as close to the computer screen as possible at the same height &amp; distance </a:t>
            </a:r>
            <a:endParaRPr lang="en-US" b="1" dirty="0">
              <a:latin typeface="+mj-lt"/>
            </a:endParaRPr>
          </a:p>
          <a:p>
            <a:pPr lvl="1"/>
            <a:r>
              <a:rPr lang="en-US" dirty="0">
                <a:latin typeface="+mj-lt"/>
              </a:rPr>
              <a:t>minimise eye, neck and head movement </a:t>
            </a:r>
            <a:endParaRPr lang="en-US" b="1" dirty="0">
              <a:latin typeface="+mj-lt"/>
            </a:endParaRPr>
          </a:p>
          <a:p>
            <a:endParaRPr lang="en-US" dirty="0">
              <a:latin typeface="+mj-l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92500" lnSpcReduction="10000"/>
          </a:bodyPr>
          <a:lstStyle/>
          <a:p>
            <a:endParaRPr lang="en-US" sz="3000" dirty="0" smtClean="0">
              <a:latin typeface="Calibri" pitchFamily="34" charset="0"/>
            </a:endParaRPr>
          </a:p>
          <a:p>
            <a:r>
              <a:rPr lang="en-US" sz="3400" dirty="0" smtClean="0">
                <a:latin typeface="Calibri" pitchFamily="34" charset="0"/>
              </a:rPr>
              <a:t>Input </a:t>
            </a:r>
            <a:r>
              <a:rPr lang="en-US" sz="3400" dirty="0">
                <a:latin typeface="Calibri" pitchFamily="34" charset="0"/>
              </a:rPr>
              <a:t>Device Location</a:t>
            </a:r>
            <a:endParaRPr lang="en-US" sz="3400" b="1" dirty="0">
              <a:latin typeface="Calibri" pitchFamily="34" charset="0"/>
            </a:endParaRPr>
          </a:p>
          <a:p>
            <a:pPr lvl="1"/>
            <a:r>
              <a:rPr lang="en-US" sz="2600" dirty="0">
                <a:latin typeface="Calibri" pitchFamily="34" charset="0"/>
              </a:rPr>
              <a:t>mouse &amp; other input devices in proximity to the keyboard </a:t>
            </a:r>
            <a:endParaRPr lang="en-US" sz="2600" b="1" dirty="0">
              <a:latin typeface="Calibri" pitchFamily="34" charset="0"/>
            </a:endParaRPr>
          </a:p>
          <a:p>
            <a:pPr lvl="1"/>
            <a:r>
              <a:rPr lang="en-US" sz="2600" dirty="0">
                <a:latin typeface="Calibri" pitchFamily="34" charset="0"/>
              </a:rPr>
              <a:t>a mouse mat with a built in wrist rest will help to keep your wrist in a neutral position reducing discomfort and fatigue and helping to reduce pressure points in the wrist. </a:t>
            </a:r>
            <a:endParaRPr lang="en-US" sz="2600" b="1" dirty="0">
              <a:latin typeface="Calibri" pitchFamily="34" charset="0"/>
            </a:endParaRPr>
          </a:p>
          <a:p>
            <a:pPr lvl="1"/>
            <a:r>
              <a:rPr lang="en-US" sz="2600" dirty="0">
                <a:latin typeface="Calibri" pitchFamily="34" charset="0"/>
              </a:rPr>
              <a:t>ensure elbows are close to your body </a:t>
            </a:r>
            <a:endParaRPr lang="en-US" sz="2600" b="1" dirty="0">
              <a:latin typeface="Calibri" pitchFamily="34" charset="0"/>
            </a:endParaRPr>
          </a:p>
          <a:p>
            <a:pPr lvl="1"/>
            <a:r>
              <a:rPr lang="en-US" sz="2600" dirty="0">
                <a:latin typeface="Calibri" pitchFamily="34" charset="0"/>
              </a:rPr>
              <a:t>keep shoulders level </a:t>
            </a:r>
            <a:endParaRPr lang="en-US" sz="2600" b="1" dirty="0">
              <a:latin typeface="Calibri" pitchFamily="34" charset="0"/>
            </a:endParaRPr>
          </a:p>
          <a:p>
            <a:pPr lvl="1"/>
            <a:r>
              <a:rPr lang="en-US" sz="2600" dirty="0">
                <a:latin typeface="Calibri" pitchFamily="34" charset="0"/>
              </a:rPr>
              <a:t>wrists &amp; hands in a straight line </a:t>
            </a:r>
            <a:endParaRPr lang="en-US" sz="2600" b="1" dirty="0">
              <a:latin typeface="Calibri" pitchFamily="34" charset="0"/>
            </a:endParaRPr>
          </a:p>
          <a:p>
            <a:pPr lvl="1"/>
            <a:r>
              <a:rPr lang="en-US" sz="2600" dirty="0">
                <a:latin typeface="Calibri" pitchFamily="34" charset="0"/>
              </a:rPr>
              <a:t>do not rest your wrist/forearm or elbow on hard surfaces or hard edges </a:t>
            </a:r>
            <a:endParaRPr lang="en-US" sz="2600" b="1" dirty="0">
              <a:latin typeface="Calibri" pitchFamily="34" charset="0"/>
            </a:endParaRPr>
          </a:p>
          <a:p>
            <a:pPr lvl="1"/>
            <a:r>
              <a:rPr lang="en-US" sz="2600" dirty="0">
                <a:latin typeface="Calibri" pitchFamily="34" charset="0"/>
              </a:rPr>
              <a:t>keep your wrist at </a:t>
            </a:r>
            <a:r>
              <a:rPr lang="en-US" sz="2600" dirty="0" smtClean="0">
                <a:latin typeface="Calibri" pitchFamily="34" charset="0"/>
              </a:rPr>
              <a:t>the </a:t>
            </a:r>
            <a:r>
              <a:rPr lang="en-US" sz="2600" dirty="0">
                <a:latin typeface="Calibri" pitchFamily="34" charset="0"/>
              </a:rPr>
              <a:t>same height as front edge of keyboard </a:t>
            </a:r>
            <a:endParaRPr lang="en-US" sz="2600" b="1" dirty="0">
              <a:latin typeface="Calibri" pitchFamily="34" charset="0"/>
            </a:endParaRPr>
          </a:p>
          <a:p>
            <a:endParaRPr lang="en-US" sz="33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Placement of Equipment</a:t>
            </a:r>
            <a:endParaRPr lang="en-US" sz="3400" dirty="0"/>
          </a:p>
        </p:txBody>
      </p:sp>
      <p:sp>
        <p:nvSpPr>
          <p:cNvPr id="3" name="Content Placeholder 2"/>
          <p:cNvSpPr>
            <a:spLocks noGrp="1"/>
          </p:cNvSpPr>
          <p:nvPr>
            <p:ph idx="1"/>
          </p:nvPr>
        </p:nvSpPr>
        <p:spPr/>
        <p:txBody>
          <a:bodyPr/>
          <a:lstStyle/>
          <a:p>
            <a:r>
              <a:rPr lang="en-US" dirty="0">
                <a:latin typeface="+mj-lt"/>
              </a:rPr>
              <a:t>Phone use</a:t>
            </a:r>
            <a:endParaRPr lang="en-US" b="1" dirty="0">
              <a:latin typeface="+mj-lt"/>
            </a:endParaRPr>
          </a:p>
          <a:p>
            <a:pPr lvl="1"/>
            <a:r>
              <a:rPr lang="en-US" dirty="0">
                <a:latin typeface="+mj-lt"/>
              </a:rPr>
              <a:t>use a phone headset or keep phone within easy reach </a:t>
            </a:r>
            <a:endParaRPr lang="en-US" b="1" dirty="0">
              <a:latin typeface="+mj-lt"/>
            </a:endParaRPr>
          </a:p>
          <a:p>
            <a:pPr lvl="1"/>
            <a:r>
              <a:rPr lang="en-US" dirty="0">
                <a:latin typeface="+mj-lt"/>
              </a:rPr>
              <a:t>hold in one hand (not between head and shoulder!) </a:t>
            </a:r>
            <a:endParaRPr lang="en-US" b="1" dirty="0">
              <a:latin typeface="+mj-lt"/>
            </a:endParaRPr>
          </a:p>
          <a:p>
            <a:endParaRPr lang="en-US" dirty="0">
              <a:latin typeface="+mj-l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Posture</a:t>
            </a:r>
            <a:endParaRPr lang="en-US" sz="3400" b="1" dirty="0"/>
          </a:p>
        </p:txBody>
      </p:sp>
      <p:sp>
        <p:nvSpPr>
          <p:cNvPr id="3" name="Content Placeholder 2"/>
          <p:cNvSpPr>
            <a:spLocks noGrp="1"/>
          </p:cNvSpPr>
          <p:nvPr>
            <p:ph idx="1"/>
          </p:nvPr>
        </p:nvSpPr>
        <p:spPr/>
        <p:txBody>
          <a:bodyPr>
            <a:normAutofit/>
          </a:bodyPr>
          <a:lstStyle/>
          <a:p>
            <a:r>
              <a:rPr lang="en-US" dirty="0">
                <a:latin typeface="+mj-lt"/>
              </a:rPr>
              <a:t>Lower Body Posture</a:t>
            </a:r>
            <a:endParaRPr lang="en-US" b="1" dirty="0">
              <a:latin typeface="+mj-lt"/>
            </a:endParaRPr>
          </a:p>
          <a:p>
            <a:pPr lvl="1"/>
            <a:r>
              <a:rPr lang="en-US" dirty="0">
                <a:latin typeface="+mj-lt"/>
              </a:rPr>
              <a:t>right angle or greater at the hips &amp; knees </a:t>
            </a:r>
            <a:endParaRPr lang="en-US" b="1" dirty="0">
              <a:latin typeface="+mj-lt"/>
            </a:endParaRPr>
          </a:p>
          <a:p>
            <a:pPr lvl="1"/>
            <a:r>
              <a:rPr lang="en-US" dirty="0" smtClean="0">
                <a:latin typeface="+mj-lt"/>
              </a:rPr>
              <a:t>feet </a:t>
            </a:r>
            <a:r>
              <a:rPr lang="en-US" dirty="0">
                <a:latin typeface="+mj-lt"/>
              </a:rPr>
              <a:t>should be supported by the floor or footrests </a:t>
            </a:r>
            <a:endParaRPr lang="en-US" b="1" dirty="0">
              <a:latin typeface="+mj-lt"/>
            </a:endParaRPr>
          </a:p>
          <a:p>
            <a:pPr lvl="1"/>
            <a:r>
              <a:rPr lang="en-US" dirty="0">
                <a:latin typeface="+mj-lt"/>
              </a:rPr>
              <a:t>height adjustability of your chair </a:t>
            </a:r>
            <a:endParaRPr lang="en-US" dirty="0" smtClean="0">
              <a:latin typeface="+mj-lt"/>
            </a:endParaRPr>
          </a:p>
          <a:p>
            <a:pPr lvl="1"/>
            <a:r>
              <a:rPr lang="en-US" dirty="0">
                <a:latin typeface="+mj-lt"/>
              </a:rPr>
              <a:t>correct height for your working position </a:t>
            </a:r>
            <a:endParaRPr lang="en-US" b="1" dirty="0">
              <a:latin typeface="+mj-lt"/>
            </a:endParaRPr>
          </a:p>
          <a:p>
            <a:pPr lvl="1"/>
            <a:r>
              <a:rPr lang="en-US" dirty="0">
                <a:latin typeface="+mj-lt"/>
              </a:rPr>
              <a:t>chair with a synchronised back/seat movement </a:t>
            </a:r>
            <a:endParaRPr lang="en-US" b="1" dirty="0">
              <a:latin typeface="+mj-lt"/>
            </a:endParaRPr>
          </a:p>
          <a:p>
            <a:pPr lvl="1"/>
            <a:r>
              <a:rPr lang="en-US" dirty="0">
                <a:latin typeface="+mj-lt"/>
              </a:rPr>
              <a:t>keep the base of your spine supported </a:t>
            </a:r>
            <a:endParaRPr lang="en-US" b="1" dirty="0">
              <a:latin typeface="+mj-lt"/>
            </a:endParaRPr>
          </a:p>
          <a:p>
            <a:pPr lvl="1"/>
            <a:r>
              <a:rPr lang="en-US" dirty="0">
                <a:latin typeface="+mj-lt"/>
              </a:rPr>
              <a:t>ensure you do not cross your legs </a:t>
            </a:r>
            <a:endParaRPr lang="en-US" b="1" dirty="0">
              <a:latin typeface="+mj-lt"/>
            </a:endParaRPr>
          </a:p>
          <a:p>
            <a:pPr lvl="1"/>
            <a:endParaRPr lang="en-US" b="1" dirty="0">
              <a:latin typeface="+mj-lt"/>
            </a:endParaRPr>
          </a:p>
          <a:p>
            <a:endParaRPr lang="en-US" dirty="0">
              <a:latin typeface="+mj-l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1"/>
            <a:ext cx="8229600" cy="2971800"/>
          </a:xfrm>
        </p:spPr>
        <p:txBody>
          <a:bodyPr/>
          <a:lstStyle/>
          <a:p>
            <a:r>
              <a:rPr lang="en-US" dirty="0">
                <a:latin typeface="+mj-lt"/>
              </a:rPr>
              <a:t>Upper Body Posture</a:t>
            </a:r>
            <a:endParaRPr lang="en-US" b="1" dirty="0">
              <a:latin typeface="+mj-lt"/>
            </a:endParaRPr>
          </a:p>
          <a:p>
            <a:pPr lvl="1"/>
            <a:r>
              <a:rPr lang="en-US" dirty="0">
                <a:latin typeface="+mj-lt"/>
              </a:rPr>
              <a:t>sitting with head &amp; neck in upright position, even whilst on the telephone </a:t>
            </a:r>
            <a:endParaRPr lang="en-US" b="1" dirty="0">
              <a:latin typeface="+mj-lt"/>
            </a:endParaRPr>
          </a:p>
          <a:p>
            <a:pPr lvl="1"/>
            <a:r>
              <a:rPr lang="en-US" dirty="0">
                <a:latin typeface="+mj-lt"/>
              </a:rPr>
              <a:t>shoulders relaxed &amp; elbows close to the body </a:t>
            </a:r>
            <a:endParaRPr lang="en-US" b="1" dirty="0">
              <a:latin typeface="+mj-lt"/>
            </a:endParaRPr>
          </a:p>
          <a:p>
            <a:pPr lvl="1"/>
            <a:r>
              <a:rPr lang="en-US" dirty="0">
                <a:latin typeface="+mj-lt"/>
              </a:rPr>
              <a:t>lower </a:t>
            </a:r>
            <a:r>
              <a:rPr lang="en-US" dirty="0" smtClean="0">
                <a:latin typeface="+mj-lt"/>
              </a:rPr>
              <a:t>arms </a:t>
            </a:r>
            <a:r>
              <a:rPr lang="en-US" dirty="0">
                <a:latin typeface="+mj-lt"/>
              </a:rPr>
              <a:t>at right angles to the trunk of the body when typing.</a:t>
            </a:r>
            <a:r>
              <a:rPr lang="en-US" sz="2800" dirty="0">
                <a:latin typeface="+mj-lt"/>
              </a:rPr>
              <a:t> </a:t>
            </a:r>
            <a:endParaRPr lang="en-US" sz="2800" b="1" dirty="0">
              <a:latin typeface="+mj-lt"/>
            </a:endParaRPr>
          </a:p>
          <a:p>
            <a:pPr>
              <a:buNone/>
            </a:pPr>
            <a:endParaRPr lang="en-US" dirty="0">
              <a:latin typeface="+mj-lt"/>
            </a:endParaRPr>
          </a:p>
        </p:txBody>
      </p:sp>
      <p:pic>
        <p:nvPicPr>
          <p:cNvPr id="111617" name="Picture 1" descr="ergonomics_mmm_image2"/>
          <p:cNvPicPr>
            <a:picLocks noChangeAspect="1" noChangeArrowheads="1"/>
          </p:cNvPicPr>
          <p:nvPr/>
        </p:nvPicPr>
        <p:blipFill>
          <a:blip r:embed="rId2" cstate="print"/>
          <a:srcRect/>
          <a:stretch>
            <a:fillRect/>
          </a:stretch>
        </p:blipFill>
        <p:spPr bwMode="auto">
          <a:xfrm>
            <a:off x="3200400" y="3200400"/>
            <a:ext cx="3125788" cy="3125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Mvc352l"/>
          <p:cNvPicPr>
            <a:picLocks noChangeAspect="1" noChangeArrowheads="1"/>
          </p:cNvPicPr>
          <p:nvPr/>
        </p:nvPicPr>
        <p:blipFill>
          <a:blip r:embed="rId2" cstate="print"/>
          <a:srcRect/>
          <a:stretch>
            <a:fillRect/>
          </a:stretch>
        </p:blipFill>
        <p:spPr bwMode="auto">
          <a:xfrm>
            <a:off x="0" y="0"/>
            <a:ext cx="9144000" cy="6865448"/>
          </a:xfrm>
          <a:prstGeom prst="rect">
            <a:avLst/>
          </a:prstGeom>
          <a:noFill/>
          <a:ln w="9525">
            <a:noFill/>
            <a:miter lim="800000"/>
            <a:headEnd/>
            <a:tailEnd/>
          </a:ln>
        </p:spPr>
      </p:pic>
      <p:sp>
        <p:nvSpPr>
          <p:cNvPr id="110595" name="Rectangle 3"/>
          <p:cNvSpPr>
            <a:spLocks noChangeArrowheads="1"/>
          </p:cNvSpPr>
          <p:nvPr/>
        </p:nvSpPr>
        <p:spPr bwMode="auto">
          <a:xfrm>
            <a:off x="2958158" y="-33010"/>
            <a:ext cx="322767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3333"/>
                </a:solidFill>
                <a:effectLst/>
                <a:latin typeface="Calibri" pitchFamily="34" charset="0"/>
                <a:ea typeface="Times New Roman" pitchFamily="18" charset="0"/>
                <a:cs typeface="Arial" pitchFamily="34" charset="0"/>
              </a:rPr>
              <a:t>Good sitting posture</a:t>
            </a:r>
            <a:endParaRPr kumimoji="0" lang="en-US" sz="2800" b="0" i="0" u="none" strike="noStrike" cap="none" normalizeH="0" baseline="0" dirty="0" smtClean="0">
              <a:ln>
                <a:noFill/>
              </a:ln>
              <a:solidFill>
                <a:schemeClr val="tx1"/>
              </a:solidFill>
              <a:effectLst/>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400" b="1" dirty="0" smtClean="0"/>
              <a:t>Environmental Problems</a:t>
            </a:r>
            <a:endParaRPr lang="en-US" sz="3400" b="1" dirty="0"/>
          </a:p>
        </p:txBody>
      </p:sp>
      <p:sp>
        <p:nvSpPr>
          <p:cNvPr id="4" name="Content Placeholder 3"/>
          <p:cNvSpPr>
            <a:spLocks noGrp="1"/>
          </p:cNvSpPr>
          <p:nvPr>
            <p:ph idx="1"/>
          </p:nvPr>
        </p:nvSpPr>
        <p:spPr/>
        <p:txBody>
          <a:bodyPr>
            <a:normAutofit/>
          </a:bodyPr>
          <a:lstStyle/>
          <a:p>
            <a:r>
              <a:rPr lang="en-US" b="1" dirty="0" smtClean="0">
                <a:latin typeface="+mj-lt"/>
              </a:rPr>
              <a:t>Resource Depletion</a:t>
            </a:r>
          </a:p>
          <a:p>
            <a:pPr lvl="1"/>
            <a:r>
              <a:rPr lang="en-US" sz="2600" dirty="0" smtClean="0">
                <a:latin typeface="+mj-lt"/>
              </a:rPr>
              <a:t>Renewable resources (water, forest, soil, biological resources)</a:t>
            </a:r>
          </a:p>
          <a:p>
            <a:pPr lvl="1"/>
            <a:r>
              <a:rPr lang="en-US" sz="2600" dirty="0" smtClean="0">
                <a:latin typeface="+mj-lt"/>
              </a:rPr>
              <a:t>Nonrenewable resources (metals, fossil fuels i.e. coal, oil and natural gas)</a:t>
            </a:r>
          </a:p>
          <a:p>
            <a:r>
              <a:rPr lang="en-US" b="1" dirty="0" smtClean="0">
                <a:latin typeface="+mj-lt"/>
              </a:rPr>
              <a:t>Pollution</a:t>
            </a:r>
          </a:p>
          <a:p>
            <a:pPr lvl="1"/>
            <a:r>
              <a:rPr lang="en-US" sz="2600" dirty="0" smtClean="0">
                <a:latin typeface="+mj-lt"/>
              </a:rPr>
              <a:t>Air</a:t>
            </a:r>
          </a:p>
          <a:p>
            <a:pPr lvl="1"/>
            <a:r>
              <a:rPr lang="en-US" sz="2600" dirty="0" smtClean="0">
                <a:latin typeface="+mj-lt"/>
              </a:rPr>
              <a:t>Land</a:t>
            </a:r>
          </a:p>
          <a:p>
            <a:pPr lvl="1"/>
            <a:r>
              <a:rPr lang="en-US" sz="2600" dirty="0" smtClean="0">
                <a:latin typeface="+mj-lt"/>
              </a:rPr>
              <a:t>Water</a:t>
            </a:r>
          </a:p>
          <a:p>
            <a:pPr lvl="1">
              <a:buNone/>
            </a:pPr>
            <a:endParaRPr lang="en-US" dirty="0" smtClean="0">
              <a:latin typeface="+mj-l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229600" cy="1828800"/>
          </a:xfrm>
        </p:spPr>
        <p:txBody>
          <a:bodyPr>
            <a:normAutofit fontScale="90000"/>
          </a:bodyPr>
          <a:lstStyle/>
          <a:p>
            <a:pPr algn="ctr"/>
            <a:r>
              <a:rPr lang="en-US" sz="4000" b="1" dirty="0" smtClean="0">
                <a:latin typeface="Calibri" pitchFamily="34" charset="0"/>
              </a:rPr>
              <a:t>Challenges to Implementing an Environmental Stewardship Programme</a:t>
            </a:r>
            <a:endParaRPr lang="en-US" sz="3100" b="1" dirty="0">
              <a:latin typeface="Calibri"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latin typeface="Calibri" pitchFamily="34" charset="0"/>
              </a:rPr>
              <a:t>Barriers for Environmental Stewardship</a:t>
            </a:r>
            <a:br>
              <a:rPr lang="en-US" sz="3400" b="1" dirty="0" smtClean="0">
                <a:latin typeface="Calibri" pitchFamily="34" charset="0"/>
              </a:rPr>
            </a:br>
            <a:endParaRPr lang="en-US" sz="3400" b="1" dirty="0">
              <a:latin typeface="Calibri" pitchFamily="34" charset="0"/>
            </a:endParaRPr>
          </a:p>
        </p:txBody>
      </p:sp>
      <p:sp>
        <p:nvSpPr>
          <p:cNvPr id="3" name="Content Placeholder 2"/>
          <p:cNvSpPr>
            <a:spLocks noGrp="1"/>
          </p:cNvSpPr>
          <p:nvPr>
            <p:ph idx="1"/>
          </p:nvPr>
        </p:nvSpPr>
        <p:spPr>
          <a:xfrm>
            <a:off x="457200" y="1447800"/>
            <a:ext cx="8229600" cy="4876800"/>
          </a:xfrm>
        </p:spPr>
        <p:txBody>
          <a:bodyPr>
            <a:normAutofit/>
          </a:bodyPr>
          <a:lstStyle/>
          <a:p>
            <a:r>
              <a:rPr lang="en-US" dirty="0" smtClean="0">
                <a:latin typeface="Calibri" pitchFamily="34" charset="0"/>
              </a:rPr>
              <a:t>Individual</a:t>
            </a:r>
          </a:p>
          <a:p>
            <a:pPr lvl="1"/>
            <a:r>
              <a:rPr lang="en-US" dirty="0" smtClean="0">
                <a:latin typeface="Calibri" pitchFamily="34" charset="0"/>
              </a:rPr>
              <a:t>Feeling that small individual actions don’t make a difference.</a:t>
            </a:r>
          </a:p>
          <a:p>
            <a:pPr lvl="1"/>
            <a:r>
              <a:rPr lang="en-US" dirty="0" smtClean="0">
                <a:latin typeface="Calibri" pitchFamily="34" charset="0"/>
              </a:rPr>
              <a:t>Lack of understanding of the connection between people and the environment.</a:t>
            </a:r>
          </a:p>
          <a:p>
            <a:pPr lvl="1"/>
            <a:r>
              <a:rPr lang="en-US" dirty="0" smtClean="0">
                <a:latin typeface="Calibri" pitchFamily="34" charset="0"/>
              </a:rPr>
              <a:t>Perception that “green” products are more costly and of a lower quality; reluctance to accept cost or quality penalties with purchases.</a:t>
            </a:r>
          </a:p>
          <a:p>
            <a:pPr lvl="1"/>
            <a:r>
              <a:rPr lang="en-US" dirty="0" smtClean="0">
                <a:latin typeface="Calibri" pitchFamily="34" charset="0"/>
              </a:rPr>
              <a:t>Reluctance to make lifestyle shifts to accommodate stewardship </a:t>
            </a:r>
            <a:r>
              <a:rPr lang="en-US" dirty="0" err="1" smtClean="0">
                <a:latin typeface="Calibri" pitchFamily="34" charset="0"/>
              </a:rPr>
              <a:t>behaviour</a:t>
            </a:r>
            <a:r>
              <a:rPr lang="en-US" dirty="0" smtClean="0">
                <a:latin typeface="Calibri" pitchFamily="34" charset="0"/>
              </a:rPr>
              <a:t>.</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latin typeface="Calibri" pitchFamily="34" charset="0"/>
              </a:rPr>
              <a:t>Barriers for Environmental Stewardship</a:t>
            </a:r>
            <a:br>
              <a:rPr lang="en-US" sz="3400" b="1" dirty="0" smtClean="0">
                <a:latin typeface="Calibri" pitchFamily="34" charset="0"/>
              </a:rPr>
            </a:br>
            <a:endParaRPr lang="en-US" sz="3400" dirty="0">
              <a:latin typeface="Calibri" pitchFamily="34" charset="0"/>
            </a:endParaRPr>
          </a:p>
        </p:txBody>
      </p:sp>
      <p:sp>
        <p:nvSpPr>
          <p:cNvPr id="3" name="Content Placeholder 2"/>
          <p:cNvSpPr>
            <a:spLocks noGrp="1"/>
          </p:cNvSpPr>
          <p:nvPr>
            <p:ph idx="1"/>
          </p:nvPr>
        </p:nvSpPr>
        <p:spPr>
          <a:xfrm>
            <a:off x="457200" y="1600200"/>
            <a:ext cx="8229600" cy="4724400"/>
          </a:xfrm>
        </p:spPr>
        <p:txBody>
          <a:bodyPr>
            <a:normAutofit/>
          </a:bodyPr>
          <a:lstStyle/>
          <a:p>
            <a:r>
              <a:rPr lang="en-US" dirty="0" smtClean="0">
                <a:latin typeface="Calibri" pitchFamily="34" charset="0"/>
              </a:rPr>
              <a:t>Companies</a:t>
            </a:r>
          </a:p>
          <a:p>
            <a:pPr lvl="1"/>
            <a:r>
              <a:rPr lang="en-US" dirty="0" smtClean="0">
                <a:latin typeface="Calibri" pitchFamily="34" charset="0"/>
              </a:rPr>
              <a:t>Lack of accountability and responsibility</a:t>
            </a:r>
          </a:p>
          <a:p>
            <a:pPr lvl="1"/>
            <a:r>
              <a:rPr lang="en-US" dirty="0" smtClean="0">
                <a:latin typeface="Calibri" pitchFamily="34" charset="0"/>
              </a:rPr>
              <a:t>Lack of well documented connection between environmental stewardship and economic benefits / good business practices</a:t>
            </a:r>
          </a:p>
          <a:p>
            <a:pPr lvl="1"/>
            <a:r>
              <a:rPr lang="en-US" dirty="0" smtClean="0">
                <a:latin typeface="Calibri" pitchFamily="34" charset="0"/>
              </a:rPr>
              <a:t>Consumer perception that “green” products are more costly and of lower quality</a:t>
            </a:r>
          </a:p>
          <a:p>
            <a:pPr lvl="1"/>
            <a:r>
              <a:rPr lang="en-US" dirty="0" smtClean="0">
                <a:latin typeface="Calibri" pitchFamily="34" charset="0"/>
              </a:rPr>
              <a:t>Majority of capital markets are not yet measuring and valuing environmental performance and stewardship </a:t>
            </a:r>
          </a:p>
          <a:p>
            <a:pPr lvl="1"/>
            <a:r>
              <a:rPr lang="en-US" dirty="0" smtClean="0">
                <a:latin typeface="Calibri" pitchFamily="34" charset="0"/>
              </a:rPr>
              <a:t>Difficulty of changing workplace culture</a:t>
            </a:r>
          </a:p>
          <a:p>
            <a:pPr lvl="1"/>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a:t>Barriers for Environmental </a:t>
            </a:r>
            <a:r>
              <a:rPr lang="en-US" sz="3400" b="1" dirty="0" smtClean="0"/>
              <a:t>Stewardship</a:t>
            </a:r>
            <a:br>
              <a:rPr lang="en-US" sz="3400" b="1" dirty="0" smtClean="0"/>
            </a:br>
            <a:endParaRPr lang="en-US" sz="3400" dirty="0"/>
          </a:p>
        </p:txBody>
      </p:sp>
      <p:sp>
        <p:nvSpPr>
          <p:cNvPr id="3" name="Content Placeholder 2"/>
          <p:cNvSpPr>
            <a:spLocks noGrp="1"/>
          </p:cNvSpPr>
          <p:nvPr>
            <p:ph idx="1"/>
          </p:nvPr>
        </p:nvSpPr>
        <p:spPr>
          <a:xfrm>
            <a:off x="457200" y="1600200"/>
            <a:ext cx="8229600" cy="4724400"/>
          </a:xfrm>
        </p:spPr>
        <p:txBody>
          <a:bodyPr>
            <a:normAutofit/>
          </a:bodyPr>
          <a:lstStyle/>
          <a:p>
            <a:pPr lvl="1">
              <a:buNone/>
            </a:pPr>
            <a:r>
              <a:rPr lang="en-US" sz="2600" dirty="0" smtClean="0">
                <a:latin typeface="+mj-lt"/>
              </a:rPr>
              <a:t>Companies cont’d</a:t>
            </a:r>
          </a:p>
          <a:p>
            <a:pPr lvl="1"/>
            <a:r>
              <a:rPr lang="en-US" dirty="0" smtClean="0">
                <a:latin typeface="+mj-lt"/>
              </a:rPr>
              <a:t>Lack of sufficient technical assistance for small and mid-size businesses.</a:t>
            </a:r>
          </a:p>
          <a:p>
            <a:pPr lvl="1"/>
            <a:r>
              <a:rPr lang="en-US" dirty="0" smtClean="0">
                <a:latin typeface="+mj-lt"/>
              </a:rPr>
              <a:t>Lack of economic signals in the market place.</a:t>
            </a:r>
          </a:p>
          <a:p>
            <a:r>
              <a:rPr lang="en-US" dirty="0" smtClean="0">
                <a:latin typeface="+mj-lt"/>
              </a:rPr>
              <a:t>Government Organisations</a:t>
            </a:r>
          </a:p>
          <a:p>
            <a:pPr lvl="1"/>
            <a:r>
              <a:rPr lang="en-US" dirty="0" smtClean="0">
                <a:latin typeface="+mj-lt"/>
              </a:rPr>
              <a:t>Lack of accountability and responsibility</a:t>
            </a:r>
          </a:p>
          <a:p>
            <a:pPr lvl="1"/>
            <a:r>
              <a:rPr lang="en-US" dirty="0" smtClean="0">
                <a:latin typeface="+mj-lt"/>
              </a:rPr>
              <a:t>The term “environmental stewardship “ is not widely used among government agencies</a:t>
            </a:r>
          </a:p>
          <a:p>
            <a:pPr lvl="1"/>
            <a:r>
              <a:rPr lang="en-US" dirty="0" smtClean="0">
                <a:latin typeface="+mj-lt"/>
              </a:rPr>
              <a:t>Lack of alignment between stewardship and regulations.</a:t>
            </a:r>
          </a:p>
          <a:p>
            <a:pPr lvl="1"/>
            <a:r>
              <a:rPr lang="en-US" dirty="0" smtClean="0">
                <a:latin typeface="+mj-lt"/>
              </a:rPr>
              <a:t>Difficulty of changing workplace culture</a:t>
            </a:r>
          </a:p>
          <a:p>
            <a:pPr lvl="1"/>
            <a:endParaRPr lang="en-US" dirty="0" smtClean="0">
              <a:latin typeface="+mj-lt"/>
            </a:endParaRPr>
          </a:p>
          <a:p>
            <a:pPr lvl="1"/>
            <a:endParaRPr lang="en-US" dirty="0">
              <a:latin typeface="+mj-l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2438400"/>
            <a:ext cx="8305800" cy="1143000"/>
          </a:xfrm>
        </p:spPr>
        <p:txBody>
          <a:bodyPr/>
          <a:lstStyle/>
          <a:p>
            <a:pPr algn="ctr"/>
            <a:r>
              <a:rPr lang="en-US" b="1" dirty="0" smtClean="0"/>
              <a:t>Thank You!</a:t>
            </a:r>
            <a:endParaRPr lang="en-US"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cnre.vt.edu/lsg/GEOG3104S10Web/Group2/Industrial%20Influence/Industrial%20influences%202.jpg"/>
          <p:cNvPicPr>
            <a:picLocks noChangeAspect="1" noChangeArrowheads="1"/>
          </p:cNvPicPr>
          <p:nvPr/>
        </p:nvPicPr>
        <p:blipFill>
          <a:blip r:embed="rId2" cstate="print"/>
          <a:srcRect/>
          <a:stretch>
            <a:fillRect/>
          </a:stretch>
        </p:blipFill>
        <p:spPr bwMode="auto">
          <a:xfrm>
            <a:off x="0" y="0"/>
            <a:ext cx="9163050" cy="6858000"/>
          </a:xfrm>
          <a:prstGeom prst="rect">
            <a:avLst/>
          </a:prstGeom>
          <a:noFill/>
          <a:ln w="9525">
            <a:noFill/>
            <a:miter lim="800000"/>
            <a:headEnd/>
            <a:tailEnd/>
          </a:ln>
        </p:spPr>
      </p:pic>
      <p:sp>
        <p:nvSpPr>
          <p:cNvPr id="4" name="Rectangle 1"/>
          <p:cNvSpPr>
            <a:spLocks noChangeArrowheads="1"/>
          </p:cNvSpPr>
          <p:nvPr/>
        </p:nvSpPr>
        <p:spPr bwMode="auto">
          <a:xfrm>
            <a:off x="-14288" y="6596063"/>
            <a:ext cx="6415088" cy="261937"/>
          </a:xfrm>
          <a:prstGeom prst="rect">
            <a:avLst/>
          </a:prstGeom>
          <a:noFill/>
          <a:ln w="9525">
            <a:noFill/>
            <a:miter lim="800000"/>
            <a:headEnd/>
            <a:tailEnd/>
          </a:ln>
        </p:spPr>
        <p:txBody>
          <a:bodyPr>
            <a:spAutoFit/>
          </a:bodyPr>
          <a:lstStyle/>
          <a:p>
            <a:r>
              <a:rPr lang="en-JM" sz="1100">
                <a:solidFill>
                  <a:schemeClr val="bg1"/>
                </a:solidFill>
                <a:latin typeface="Arial" charset="0"/>
                <a:cs typeface="Arial" charset="0"/>
              </a:rPr>
              <a:t>http://www.significancemagazine.org/SpringboardWebApp/userfiles/sig/image/fanshawe/Beijing.jpg</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293</TotalTime>
  <Words>3486</Words>
  <Application>Microsoft Office PowerPoint</Application>
  <PresentationFormat>On-screen Show (4:3)</PresentationFormat>
  <Paragraphs>397</Paragraphs>
  <Slides>84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Calibri</vt:lpstr>
      <vt:lpstr>Constantia</vt:lpstr>
      <vt:lpstr>System</vt:lpstr>
      <vt:lpstr>Times New Roman</vt:lpstr>
      <vt:lpstr>Wingdings 2</vt:lpstr>
      <vt:lpstr>Flow</vt:lpstr>
      <vt:lpstr>Prepared by Adonna Jardine-Comrie, PhD</vt:lpstr>
      <vt:lpstr>Module Objectives</vt:lpstr>
      <vt:lpstr>PowerPoint Presentation</vt:lpstr>
      <vt:lpstr>PowerPoint Presentation</vt:lpstr>
      <vt:lpstr>What is the Environment?</vt:lpstr>
      <vt:lpstr>Environmental Goods and Services:</vt:lpstr>
      <vt:lpstr>Environmental Problems</vt:lpstr>
      <vt:lpstr>Environmental Problems</vt:lpstr>
      <vt:lpstr>PowerPoint Presentation</vt:lpstr>
      <vt:lpstr>“Airpocalypse”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Presentation   “Climate Change”</vt:lpstr>
      <vt:lpstr>Discussion Questions  (One)</vt:lpstr>
      <vt:lpstr>Video Presentation   “The Story of Bottled Water”</vt:lpstr>
      <vt:lpstr>Discussion Questions (Two)</vt:lpstr>
      <vt:lpstr>Environmental Reality Check</vt:lpstr>
      <vt:lpstr>Introducing Environmental Stewardship What  is environmental stewardship? Who is an environmental steward? </vt:lpstr>
      <vt:lpstr>Definitions</vt:lpstr>
      <vt:lpstr>Environmental Stewardship</vt:lpstr>
      <vt:lpstr>Why should one aspire to be an environmental steward?</vt:lpstr>
      <vt:lpstr>Key Drivers for Individual Environmental Stewardship</vt:lpstr>
      <vt:lpstr>"Everyone thinks of changing the world, but no one thinks of changing himself." ~ Leo Tolstoy (1828 - 1910) Russian Novelist, Poet, Ethicist  </vt:lpstr>
      <vt:lpstr>Questions for Discussion: What are the benefits of environmental stewardship to an individual and to a company?</vt:lpstr>
      <vt:lpstr>Benefits Environmental Stewardship to Companies / Organisations </vt:lpstr>
      <vt:lpstr>Principles of Environmental Stewardship</vt:lpstr>
      <vt:lpstr>Principles of Environmental Stewardship</vt:lpstr>
      <vt:lpstr>Principles of Environmental Stewardship</vt:lpstr>
      <vt:lpstr>BREAK</vt:lpstr>
      <vt:lpstr>Implementing an Environmental Stewardship Programme at the Work Place</vt:lpstr>
      <vt:lpstr>Video Presentation  “Reducing Your Office Foot Print”</vt:lpstr>
      <vt:lpstr>Group Activity ( 5 - 7 persons per group)</vt:lpstr>
      <vt:lpstr>Group Activity (cont’d)</vt:lpstr>
      <vt:lpstr>Tips for Energy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Water Conservation </vt:lpstr>
      <vt:lpstr>PowerPoint Presentation</vt:lpstr>
      <vt:lpstr>Tips for Waste Management  </vt:lpstr>
      <vt:lpstr>PowerPoint Presentation</vt:lpstr>
      <vt:lpstr>PowerPoint Presentation</vt:lpstr>
      <vt:lpstr>Health and Safety</vt:lpstr>
      <vt:lpstr>The Home and Work Environment</vt:lpstr>
      <vt:lpstr>ROUTES OF ENTRY/ HEALTH EFFECTS </vt:lpstr>
      <vt:lpstr>    TYPE OF SUBSTANCE / BODY ORGAN IT EFFECTS </vt:lpstr>
      <vt:lpstr>Sources of Hazardous Material in the Home and Working Environment</vt:lpstr>
      <vt:lpstr>PowerPoint Presentation</vt:lpstr>
      <vt:lpstr>Sources</vt:lpstr>
      <vt:lpstr>PowerPoint Presentation</vt:lpstr>
      <vt:lpstr>Indoor Air Quality – Definition </vt:lpstr>
      <vt:lpstr>Indicators of Poor Indoor Air Quality</vt:lpstr>
      <vt:lpstr>Plants ARE Good for Offices! </vt:lpstr>
      <vt:lpstr>Top 10 plants most effective in removing: formaldehyde, benzene, and carbon monoxide from the air</vt:lpstr>
      <vt:lpstr>PowerPoint Presentation</vt:lpstr>
      <vt:lpstr>PowerPoint Presentation</vt:lpstr>
      <vt:lpstr>PowerPoint Presentation</vt:lpstr>
      <vt:lpstr>PowerPoint Presentation</vt:lpstr>
      <vt:lpstr>Ergonomics - Definition</vt:lpstr>
      <vt:lpstr>Ergonomics - Importance</vt:lpstr>
      <vt:lpstr>Actions Towards Reducing Occupational Risks Involving Ergonomics</vt:lpstr>
      <vt:lpstr>Placement of Equipment </vt:lpstr>
      <vt:lpstr>  Placement of Equipment </vt:lpstr>
      <vt:lpstr>PowerPoint Presentation</vt:lpstr>
      <vt:lpstr>Placement of Equipment</vt:lpstr>
      <vt:lpstr>Posture</vt:lpstr>
      <vt:lpstr>PowerPoint Presentation</vt:lpstr>
      <vt:lpstr>PowerPoint Presentation</vt:lpstr>
      <vt:lpstr>Challenges to Implementing an Environmental Stewardship Programme</vt:lpstr>
      <vt:lpstr>Barriers for Environmental Stewardship </vt:lpstr>
      <vt:lpstr>Barriers for Environmental Stewardship </vt:lpstr>
      <vt:lpstr>Barriers for Environmental Stewardship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Prepared by Adonna Jardine-Comrie</dc:title>
  <dc:creator>Adonna JardineComrie</dc:creator>
  <cp:lastModifiedBy>LLoyd Pascoe</cp:lastModifiedBy>
  <cp:revision>33</cp:revision>
  <dcterms:created xsi:type="dcterms:W3CDTF">2012-09-03T18:50:39Z</dcterms:created>
  <dcterms:modified xsi:type="dcterms:W3CDTF">2017-04-20T23:23:16Z</dcterms:modified>
</cp:coreProperties>
</file>